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4" r:id="rId1"/>
  </p:sldMasterIdLst>
  <p:notesMasterIdLst>
    <p:notesMasterId r:id="rId31"/>
  </p:notesMasterIdLst>
  <p:sldIdLst>
    <p:sldId id="641" r:id="rId2"/>
    <p:sldId id="625" r:id="rId3"/>
    <p:sldId id="630" r:id="rId4"/>
    <p:sldId id="609" r:id="rId5"/>
    <p:sldId id="640" r:id="rId6"/>
    <p:sldId id="257" r:id="rId7"/>
    <p:sldId id="628" r:id="rId8"/>
    <p:sldId id="569" r:id="rId9"/>
    <p:sldId id="639" r:id="rId10"/>
    <p:sldId id="297" r:id="rId11"/>
    <p:sldId id="642" r:id="rId12"/>
    <p:sldId id="621" r:id="rId13"/>
    <p:sldId id="624" r:id="rId14"/>
    <p:sldId id="620" r:id="rId15"/>
    <p:sldId id="631" r:id="rId16"/>
    <p:sldId id="633" r:id="rId17"/>
    <p:sldId id="634" r:id="rId18"/>
    <p:sldId id="635" r:id="rId19"/>
    <p:sldId id="638" r:id="rId20"/>
    <p:sldId id="637" r:id="rId21"/>
    <p:sldId id="636" r:id="rId22"/>
    <p:sldId id="543" r:id="rId23"/>
    <p:sldId id="553" r:id="rId24"/>
    <p:sldId id="622" r:id="rId25"/>
    <p:sldId id="605" r:id="rId26"/>
    <p:sldId id="616" r:id="rId27"/>
    <p:sldId id="629" r:id="rId28"/>
    <p:sldId id="617" r:id="rId29"/>
    <p:sldId id="618" r:id="rId3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CADAE"/>
    <a:srgbClr val="008080"/>
    <a:srgbClr val="008040"/>
    <a:srgbClr val="004080"/>
    <a:srgbClr val="808000"/>
    <a:srgbClr val="00FFFF"/>
    <a:srgbClr val="000080"/>
    <a:srgbClr val="66FFCC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24"/>
    <p:restoredTop sz="95249" autoAdjust="0"/>
  </p:normalViewPr>
  <p:slideViewPr>
    <p:cSldViewPr snapToGrid="0" snapToObjects="1">
      <p:cViewPr varScale="1">
        <p:scale>
          <a:sx n="109" d="100"/>
          <a:sy n="109" d="100"/>
        </p:scale>
        <p:origin x="183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D8D748-57A9-8C49-800C-4C0A547BF0F7}" type="doc">
      <dgm:prSet loTypeId="urn:microsoft.com/office/officeart/2005/8/layout/radial3" loCatId="relationship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de-DE"/>
        </a:p>
      </dgm:t>
    </dgm:pt>
    <dgm:pt modelId="{F3B6368B-9075-5A44-9265-19A3897D897D}">
      <dgm:prSet/>
      <dgm:spPr/>
      <dgm:t>
        <a:bodyPr/>
        <a:lstStyle/>
        <a:p>
          <a:endParaRPr lang="de-DE"/>
        </a:p>
      </dgm:t>
    </dgm:pt>
    <dgm:pt modelId="{D857E65D-F675-3844-BA66-9ABA2744CEE1}" type="parTrans" cxnId="{9D9B137F-045E-1B49-845B-AF0875F6AE23}">
      <dgm:prSet/>
      <dgm:spPr/>
      <dgm:t>
        <a:bodyPr/>
        <a:lstStyle/>
        <a:p>
          <a:endParaRPr lang="de-DE"/>
        </a:p>
      </dgm:t>
    </dgm:pt>
    <dgm:pt modelId="{F7CAF691-8393-D845-BC8F-CCB6F93ADDA3}" type="sibTrans" cxnId="{9D9B137F-045E-1B49-845B-AF0875F6AE23}">
      <dgm:prSet/>
      <dgm:spPr/>
      <dgm:t>
        <a:bodyPr/>
        <a:lstStyle/>
        <a:p>
          <a:endParaRPr lang="de-DE"/>
        </a:p>
      </dgm:t>
    </dgm:pt>
    <dgm:pt modelId="{A7F48E42-781C-F94C-9D7E-FD81D5A865EE}">
      <dgm:prSet/>
      <dgm:spPr/>
      <dgm:t>
        <a:bodyPr/>
        <a:lstStyle/>
        <a:p>
          <a:endParaRPr lang="de-DE"/>
        </a:p>
      </dgm:t>
    </dgm:pt>
    <dgm:pt modelId="{66708CF2-366A-7443-B8D2-67DCF9EFCB54}" type="parTrans" cxnId="{FE152C80-F58B-7C45-8C2C-8C5CF5FE55BA}">
      <dgm:prSet/>
      <dgm:spPr/>
      <dgm:t>
        <a:bodyPr/>
        <a:lstStyle/>
        <a:p>
          <a:endParaRPr lang="de-DE"/>
        </a:p>
      </dgm:t>
    </dgm:pt>
    <dgm:pt modelId="{62E50522-3C04-8B44-8AA9-B2202F955FCA}" type="sibTrans" cxnId="{FE152C80-F58B-7C45-8C2C-8C5CF5FE55BA}">
      <dgm:prSet/>
      <dgm:spPr/>
      <dgm:t>
        <a:bodyPr/>
        <a:lstStyle/>
        <a:p>
          <a:endParaRPr lang="de-DE"/>
        </a:p>
      </dgm:t>
    </dgm:pt>
    <dgm:pt modelId="{628ABB22-BD69-F241-815B-523A31086F25}">
      <dgm:prSet/>
      <dgm:spPr/>
      <dgm:t>
        <a:bodyPr/>
        <a:lstStyle/>
        <a:p>
          <a:endParaRPr lang="de-DE"/>
        </a:p>
      </dgm:t>
    </dgm:pt>
    <dgm:pt modelId="{B2D8B0A3-CC1D-A543-936C-04F43B9A694A}" type="parTrans" cxnId="{C5072D57-A97B-934D-AFD0-0EADD29EB1A5}">
      <dgm:prSet/>
      <dgm:spPr/>
      <dgm:t>
        <a:bodyPr/>
        <a:lstStyle/>
        <a:p>
          <a:endParaRPr lang="de-DE"/>
        </a:p>
      </dgm:t>
    </dgm:pt>
    <dgm:pt modelId="{177C5F8B-8829-9A48-829A-6A30FB2FEC34}" type="sibTrans" cxnId="{C5072D57-A97B-934D-AFD0-0EADD29EB1A5}">
      <dgm:prSet/>
      <dgm:spPr/>
      <dgm:t>
        <a:bodyPr/>
        <a:lstStyle/>
        <a:p>
          <a:endParaRPr lang="de-DE"/>
        </a:p>
      </dgm:t>
    </dgm:pt>
    <dgm:pt modelId="{3E566B8B-2590-CE4A-BC3F-CF7F54A1B4AD}">
      <dgm:prSet/>
      <dgm:spPr/>
      <dgm:t>
        <a:bodyPr/>
        <a:lstStyle/>
        <a:p>
          <a:endParaRPr lang="de-DE"/>
        </a:p>
      </dgm:t>
    </dgm:pt>
    <dgm:pt modelId="{BB40B12B-EF68-2948-9D45-52930CF5A9A7}" type="parTrans" cxnId="{738168CD-F3F1-1A4C-A266-ECFE5A62A3AC}">
      <dgm:prSet/>
      <dgm:spPr/>
      <dgm:t>
        <a:bodyPr/>
        <a:lstStyle/>
        <a:p>
          <a:endParaRPr lang="de-DE"/>
        </a:p>
      </dgm:t>
    </dgm:pt>
    <dgm:pt modelId="{0381AC1A-7089-B840-B6FC-453C6A6FCDC5}" type="sibTrans" cxnId="{738168CD-F3F1-1A4C-A266-ECFE5A62A3AC}">
      <dgm:prSet/>
      <dgm:spPr/>
      <dgm:t>
        <a:bodyPr/>
        <a:lstStyle/>
        <a:p>
          <a:endParaRPr lang="de-DE"/>
        </a:p>
      </dgm:t>
    </dgm:pt>
    <dgm:pt modelId="{6758A49E-9AD2-C244-B506-4210F08ED022}" type="pres">
      <dgm:prSet presAssocID="{E0D8D748-57A9-8C49-800C-4C0A547BF0F7}" presName="composite" presStyleCnt="0">
        <dgm:presLayoutVars>
          <dgm:chMax val="1"/>
          <dgm:dir/>
          <dgm:resizeHandles val="exact"/>
        </dgm:presLayoutVars>
      </dgm:prSet>
      <dgm:spPr/>
    </dgm:pt>
    <dgm:pt modelId="{BDBB3F70-6AAD-8A43-A8A3-4489FE2A2A3F}" type="pres">
      <dgm:prSet presAssocID="{E0D8D748-57A9-8C49-800C-4C0A547BF0F7}" presName="radial" presStyleCnt="0">
        <dgm:presLayoutVars>
          <dgm:animLvl val="ctr"/>
        </dgm:presLayoutVars>
      </dgm:prSet>
      <dgm:spPr/>
    </dgm:pt>
    <dgm:pt modelId="{B28F0DCD-5317-6341-AADA-876D40BDAEC7}" type="pres">
      <dgm:prSet presAssocID="{F3B6368B-9075-5A44-9265-19A3897D897D}" presName="centerShape" presStyleLbl="vennNode1" presStyleIdx="0" presStyleCnt="4"/>
      <dgm:spPr/>
    </dgm:pt>
    <dgm:pt modelId="{EC85C95F-FB0C-044F-9FB9-D2ABB85456E3}" type="pres">
      <dgm:prSet presAssocID="{A7F48E42-781C-F94C-9D7E-FD81D5A865EE}" presName="node" presStyleLbl="vennNode1" presStyleIdx="1" presStyleCnt="4">
        <dgm:presLayoutVars>
          <dgm:bulletEnabled val="1"/>
        </dgm:presLayoutVars>
      </dgm:prSet>
      <dgm:spPr/>
    </dgm:pt>
    <dgm:pt modelId="{0D0DAC72-6F7A-4946-83AE-F629922E3A01}" type="pres">
      <dgm:prSet presAssocID="{628ABB22-BD69-F241-815B-523A31086F25}" presName="node" presStyleLbl="vennNode1" presStyleIdx="2" presStyleCnt="4">
        <dgm:presLayoutVars>
          <dgm:bulletEnabled val="1"/>
        </dgm:presLayoutVars>
      </dgm:prSet>
      <dgm:spPr/>
    </dgm:pt>
    <dgm:pt modelId="{ED922C2D-CBA9-154C-9466-ADD7BA890AD4}" type="pres">
      <dgm:prSet presAssocID="{3E566B8B-2590-CE4A-BC3F-CF7F54A1B4AD}" presName="node" presStyleLbl="vennNode1" presStyleIdx="3" presStyleCnt="4">
        <dgm:presLayoutVars>
          <dgm:bulletEnabled val="1"/>
        </dgm:presLayoutVars>
      </dgm:prSet>
      <dgm:spPr/>
    </dgm:pt>
  </dgm:ptLst>
  <dgm:cxnLst>
    <dgm:cxn modelId="{C606371A-1336-FD47-94A3-2EE09C96CE92}" type="presOf" srcId="{A7F48E42-781C-F94C-9D7E-FD81D5A865EE}" destId="{EC85C95F-FB0C-044F-9FB9-D2ABB85456E3}" srcOrd="0" destOrd="0" presId="urn:microsoft.com/office/officeart/2005/8/layout/radial3"/>
    <dgm:cxn modelId="{C5072D57-A97B-934D-AFD0-0EADD29EB1A5}" srcId="{F3B6368B-9075-5A44-9265-19A3897D897D}" destId="{628ABB22-BD69-F241-815B-523A31086F25}" srcOrd="1" destOrd="0" parTransId="{B2D8B0A3-CC1D-A543-936C-04F43B9A694A}" sibTransId="{177C5F8B-8829-9A48-829A-6A30FB2FEC34}"/>
    <dgm:cxn modelId="{6897EA58-5B16-DA41-9F34-7380A5B0ABE2}" type="presOf" srcId="{628ABB22-BD69-F241-815B-523A31086F25}" destId="{0D0DAC72-6F7A-4946-83AE-F629922E3A01}" srcOrd="0" destOrd="0" presId="urn:microsoft.com/office/officeart/2005/8/layout/radial3"/>
    <dgm:cxn modelId="{D261BC70-479C-4B4B-961B-9E11B8E7B070}" type="presOf" srcId="{3E566B8B-2590-CE4A-BC3F-CF7F54A1B4AD}" destId="{ED922C2D-CBA9-154C-9466-ADD7BA890AD4}" srcOrd="0" destOrd="0" presId="urn:microsoft.com/office/officeart/2005/8/layout/radial3"/>
    <dgm:cxn modelId="{9D9B137F-045E-1B49-845B-AF0875F6AE23}" srcId="{E0D8D748-57A9-8C49-800C-4C0A547BF0F7}" destId="{F3B6368B-9075-5A44-9265-19A3897D897D}" srcOrd="0" destOrd="0" parTransId="{D857E65D-F675-3844-BA66-9ABA2744CEE1}" sibTransId="{F7CAF691-8393-D845-BC8F-CCB6F93ADDA3}"/>
    <dgm:cxn modelId="{FE152C80-F58B-7C45-8C2C-8C5CF5FE55BA}" srcId="{F3B6368B-9075-5A44-9265-19A3897D897D}" destId="{A7F48E42-781C-F94C-9D7E-FD81D5A865EE}" srcOrd="0" destOrd="0" parTransId="{66708CF2-366A-7443-B8D2-67DCF9EFCB54}" sibTransId="{62E50522-3C04-8B44-8AA9-B2202F955FCA}"/>
    <dgm:cxn modelId="{4C92E699-E4DB-0D40-8886-4466D3DE24B1}" type="presOf" srcId="{E0D8D748-57A9-8C49-800C-4C0A547BF0F7}" destId="{6758A49E-9AD2-C244-B506-4210F08ED022}" srcOrd="0" destOrd="0" presId="urn:microsoft.com/office/officeart/2005/8/layout/radial3"/>
    <dgm:cxn modelId="{738168CD-F3F1-1A4C-A266-ECFE5A62A3AC}" srcId="{F3B6368B-9075-5A44-9265-19A3897D897D}" destId="{3E566B8B-2590-CE4A-BC3F-CF7F54A1B4AD}" srcOrd="2" destOrd="0" parTransId="{BB40B12B-EF68-2948-9D45-52930CF5A9A7}" sibTransId="{0381AC1A-7089-B840-B6FC-453C6A6FCDC5}"/>
    <dgm:cxn modelId="{2999A1D9-CFC8-2D41-B8CC-FA3EA3546716}" type="presOf" srcId="{F3B6368B-9075-5A44-9265-19A3897D897D}" destId="{B28F0DCD-5317-6341-AADA-876D40BDAEC7}" srcOrd="0" destOrd="0" presId="urn:microsoft.com/office/officeart/2005/8/layout/radial3"/>
    <dgm:cxn modelId="{2A72C089-7579-694D-99E8-34A032758223}" type="presParOf" srcId="{6758A49E-9AD2-C244-B506-4210F08ED022}" destId="{BDBB3F70-6AAD-8A43-A8A3-4489FE2A2A3F}" srcOrd="0" destOrd="0" presId="urn:microsoft.com/office/officeart/2005/8/layout/radial3"/>
    <dgm:cxn modelId="{A65A3CDF-6738-1641-A5A1-633DA687EE7F}" type="presParOf" srcId="{BDBB3F70-6AAD-8A43-A8A3-4489FE2A2A3F}" destId="{B28F0DCD-5317-6341-AADA-876D40BDAEC7}" srcOrd="0" destOrd="0" presId="urn:microsoft.com/office/officeart/2005/8/layout/radial3"/>
    <dgm:cxn modelId="{05F8AE84-51F2-C84C-AFCA-0EE9432D3039}" type="presParOf" srcId="{BDBB3F70-6AAD-8A43-A8A3-4489FE2A2A3F}" destId="{EC85C95F-FB0C-044F-9FB9-D2ABB85456E3}" srcOrd="1" destOrd="0" presId="urn:microsoft.com/office/officeart/2005/8/layout/radial3"/>
    <dgm:cxn modelId="{9CBFEB83-DAD4-CA40-8EB3-74C61676603E}" type="presParOf" srcId="{BDBB3F70-6AAD-8A43-A8A3-4489FE2A2A3F}" destId="{0D0DAC72-6F7A-4946-83AE-F629922E3A01}" srcOrd="2" destOrd="0" presId="urn:microsoft.com/office/officeart/2005/8/layout/radial3"/>
    <dgm:cxn modelId="{43D27852-98E5-5E4C-B523-A0D037983DE7}" type="presParOf" srcId="{BDBB3F70-6AAD-8A43-A8A3-4489FE2A2A3F}" destId="{ED922C2D-CBA9-154C-9466-ADD7BA890AD4}" srcOrd="3" destOrd="0" presId="urn:microsoft.com/office/officeart/2005/8/layout/radial3"/>
  </dgm:cxnLst>
  <dgm:bg>
    <a:solidFill>
      <a:schemeClr val="accent1">
        <a:alpha val="3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D8D748-57A9-8C49-800C-4C0A547BF0F7}" type="doc">
      <dgm:prSet loTypeId="urn:microsoft.com/office/officeart/2005/8/layout/radial3" loCatId="relationship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de-DE"/>
        </a:p>
      </dgm:t>
    </dgm:pt>
    <dgm:pt modelId="{FA136046-CB52-1C47-8FDF-AADE62AC4940}">
      <dgm:prSet phldrT="[Text]" custT="1"/>
      <dgm:spPr>
        <a:solidFill>
          <a:srgbClr val="CCFFCC"/>
        </a:solidFill>
      </dgm:spPr>
      <dgm:t>
        <a:bodyPr anchor="ctr"/>
        <a:lstStyle/>
        <a:p>
          <a:pPr algn="ctr"/>
          <a:r>
            <a:rPr lang="de-DE" sz="1500" b="1" spc="300" dirty="0">
              <a:solidFill>
                <a:srgbClr val="800000"/>
              </a:solidFill>
            </a:rPr>
            <a:t>GESTALTUNGS-</a:t>
          </a:r>
        </a:p>
        <a:p>
          <a:pPr algn="ctr"/>
          <a:r>
            <a:rPr lang="de-DE" sz="1500" b="1" spc="300" dirty="0">
              <a:solidFill>
                <a:srgbClr val="800000"/>
              </a:solidFill>
            </a:rPr>
            <a:t>BEREICHE</a:t>
          </a:r>
        </a:p>
      </dgm:t>
    </dgm:pt>
    <dgm:pt modelId="{C1C6BFDC-DA61-9B41-9716-8300BE3869EE}" type="parTrans" cxnId="{C8A31822-2B43-A843-96C0-80ED0180FD31}">
      <dgm:prSet/>
      <dgm:spPr/>
      <dgm:t>
        <a:bodyPr/>
        <a:lstStyle/>
        <a:p>
          <a:endParaRPr lang="de-DE"/>
        </a:p>
      </dgm:t>
    </dgm:pt>
    <dgm:pt modelId="{C1B7D46D-7108-884A-9FF1-54D936C74235}" type="sibTrans" cxnId="{C8A31822-2B43-A843-96C0-80ED0180FD31}">
      <dgm:prSet/>
      <dgm:spPr/>
      <dgm:t>
        <a:bodyPr/>
        <a:lstStyle/>
        <a:p>
          <a:endParaRPr lang="de-DE"/>
        </a:p>
      </dgm:t>
    </dgm:pt>
    <dgm:pt modelId="{CE4ACBF4-2574-E24D-97BC-10649B10DFB3}">
      <dgm:prSet phldrT="[Text]" custT="1"/>
      <dgm:spPr>
        <a:solidFill>
          <a:schemeClr val="accent3">
            <a:alpha val="50000"/>
          </a:schemeClr>
        </a:solidFill>
      </dgm:spPr>
      <dgm:t>
        <a:bodyPr/>
        <a:lstStyle/>
        <a:p>
          <a:r>
            <a:rPr lang="de-DE" sz="1200" b="1" dirty="0"/>
            <a:t>Praxis in diversen-</a:t>
          </a:r>
          <a:br>
            <a:rPr lang="de-DE" sz="1200" b="1" dirty="0"/>
          </a:br>
          <a:r>
            <a:rPr lang="de-DE" sz="1200" b="1" dirty="0"/>
            <a:t>Arbeitsfeldern, Formaten, Settings</a:t>
          </a:r>
        </a:p>
      </dgm:t>
    </dgm:pt>
    <dgm:pt modelId="{06B5A040-B42B-904A-9D27-EC5E89BAED5A}" type="parTrans" cxnId="{1AE01A36-3E42-014B-822F-0D3449A1C162}">
      <dgm:prSet/>
      <dgm:spPr/>
      <dgm:t>
        <a:bodyPr/>
        <a:lstStyle/>
        <a:p>
          <a:endParaRPr lang="de-DE"/>
        </a:p>
      </dgm:t>
    </dgm:pt>
    <dgm:pt modelId="{51546ABA-6F5A-8740-8DF3-FDE5B759B323}" type="sibTrans" cxnId="{1AE01A36-3E42-014B-822F-0D3449A1C162}">
      <dgm:prSet/>
      <dgm:spPr/>
      <dgm:t>
        <a:bodyPr/>
        <a:lstStyle/>
        <a:p>
          <a:endParaRPr lang="de-DE"/>
        </a:p>
      </dgm:t>
    </dgm:pt>
    <dgm:pt modelId="{AB90AF9F-6905-8C49-B498-276407A884A5}">
      <dgm:prSet phldrT="[Text]" custT="1"/>
      <dgm:spPr>
        <a:solidFill>
          <a:srgbClr val="3366FF">
            <a:alpha val="29000"/>
          </a:srgbClr>
        </a:solidFill>
      </dgm:spPr>
      <dgm:t>
        <a:bodyPr/>
        <a:lstStyle/>
        <a:p>
          <a:r>
            <a:rPr lang="de-DE" sz="1200" b="1" dirty="0"/>
            <a:t>Engagement in Allianzen und Netzwerken &amp; Begleitung von Aktivisten</a:t>
          </a:r>
        </a:p>
      </dgm:t>
    </dgm:pt>
    <dgm:pt modelId="{0322B5C6-084C-EC4E-8910-8FB9F5109B31}" type="parTrans" cxnId="{5731E01C-3180-9343-8B45-5ACF35E44E9C}">
      <dgm:prSet/>
      <dgm:spPr/>
      <dgm:t>
        <a:bodyPr/>
        <a:lstStyle/>
        <a:p>
          <a:endParaRPr lang="de-DE"/>
        </a:p>
      </dgm:t>
    </dgm:pt>
    <dgm:pt modelId="{794D36A8-1544-8E4B-AE54-C1AE07BEECF8}" type="sibTrans" cxnId="{5731E01C-3180-9343-8B45-5ACF35E44E9C}">
      <dgm:prSet/>
      <dgm:spPr/>
      <dgm:t>
        <a:bodyPr/>
        <a:lstStyle/>
        <a:p>
          <a:endParaRPr lang="de-DE"/>
        </a:p>
      </dgm:t>
    </dgm:pt>
    <dgm:pt modelId="{699258B1-1B48-EB40-AFA6-59CF7BF67296}">
      <dgm:prSet phldrT="[Text]" custT="1"/>
      <dgm:spPr>
        <a:solidFill>
          <a:schemeClr val="accent3">
            <a:alpha val="50000"/>
          </a:schemeClr>
        </a:solidFill>
      </dgm:spPr>
      <dgm:t>
        <a:bodyPr/>
        <a:lstStyle/>
        <a:p>
          <a:r>
            <a:rPr lang="de-DE" sz="1200" b="1" dirty="0"/>
            <a:t>Organisationen transformieren</a:t>
          </a:r>
        </a:p>
        <a:p>
          <a:r>
            <a:rPr lang="de-DE" sz="1200" b="1" dirty="0"/>
            <a:t>Klimaneutral und gemeinwohl-orientiert</a:t>
          </a:r>
        </a:p>
      </dgm:t>
    </dgm:pt>
    <dgm:pt modelId="{1AFDABFD-FAC1-C84D-AADC-C4F8A69B04FE}" type="parTrans" cxnId="{A2897B5F-1F7B-A549-BA58-84957C8CEA15}">
      <dgm:prSet/>
      <dgm:spPr/>
      <dgm:t>
        <a:bodyPr/>
        <a:lstStyle/>
        <a:p>
          <a:endParaRPr lang="de-DE"/>
        </a:p>
      </dgm:t>
    </dgm:pt>
    <dgm:pt modelId="{0FBD7968-F0AA-AD46-980F-9532081267A0}" type="sibTrans" cxnId="{A2897B5F-1F7B-A549-BA58-84957C8CEA15}">
      <dgm:prSet/>
      <dgm:spPr/>
      <dgm:t>
        <a:bodyPr/>
        <a:lstStyle/>
        <a:p>
          <a:endParaRPr lang="de-DE"/>
        </a:p>
      </dgm:t>
    </dgm:pt>
    <dgm:pt modelId="{159A8379-909D-494F-8F9F-8EFCCAD83D6E}">
      <dgm:prSet phldrT="[Text]" custT="1"/>
      <dgm:spPr>
        <a:solidFill>
          <a:srgbClr val="008080">
            <a:alpha val="47000"/>
          </a:srgbClr>
        </a:solidFill>
      </dgm:spPr>
      <dgm:t>
        <a:bodyPr/>
        <a:lstStyle/>
        <a:p>
          <a:r>
            <a:rPr lang="de-DE" sz="1200" b="1" dirty="0"/>
            <a:t>Vernetzung &amp; Öffentlichkeits-arbeit</a:t>
          </a:r>
        </a:p>
      </dgm:t>
    </dgm:pt>
    <dgm:pt modelId="{344D4646-617F-C444-B56A-53BCB90F8674}" type="parTrans" cxnId="{700EF9E4-4EBF-B24F-BF95-BEABFFDFB44F}">
      <dgm:prSet/>
      <dgm:spPr/>
      <dgm:t>
        <a:bodyPr/>
        <a:lstStyle/>
        <a:p>
          <a:endParaRPr lang="de-DE"/>
        </a:p>
      </dgm:t>
    </dgm:pt>
    <dgm:pt modelId="{B522CC51-6E38-4845-A221-206E7785B4A4}" type="sibTrans" cxnId="{700EF9E4-4EBF-B24F-BF95-BEABFFDFB44F}">
      <dgm:prSet/>
      <dgm:spPr/>
      <dgm:t>
        <a:bodyPr/>
        <a:lstStyle/>
        <a:p>
          <a:endParaRPr lang="de-DE"/>
        </a:p>
      </dgm:t>
    </dgm:pt>
    <dgm:pt modelId="{9FAE5C84-A135-8841-9C6D-330F1941363A}">
      <dgm:prSet custT="1"/>
      <dgm:spPr>
        <a:solidFill>
          <a:schemeClr val="accent3">
            <a:alpha val="50000"/>
          </a:schemeClr>
        </a:solidFill>
      </dgm:spPr>
      <dgm:t>
        <a:bodyPr/>
        <a:lstStyle/>
        <a:p>
          <a:r>
            <a:rPr lang="de-DE" sz="1200" b="1" dirty="0"/>
            <a:t>Fort- und Ausbildung</a:t>
          </a:r>
        </a:p>
      </dgm:t>
    </dgm:pt>
    <dgm:pt modelId="{BFFCE064-8FBD-B845-AB1E-49F50AC34A2F}" type="parTrans" cxnId="{87512F37-9B44-B842-AF4D-EAA330D73CDF}">
      <dgm:prSet/>
      <dgm:spPr/>
      <dgm:t>
        <a:bodyPr/>
        <a:lstStyle/>
        <a:p>
          <a:endParaRPr lang="de-DE"/>
        </a:p>
      </dgm:t>
    </dgm:pt>
    <dgm:pt modelId="{831F4C9C-6770-2B41-8419-CE9F084CF0B6}" type="sibTrans" cxnId="{87512F37-9B44-B842-AF4D-EAA330D73CDF}">
      <dgm:prSet/>
      <dgm:spPr/>
      <dgm:t>
        <a:bodyPr/>
        <a:lstStyle/>
        <a:p>
          <a:endParaRPr lang="de-DE"/>
        </a:p>
      </dgm:t>
    </dgm:pt>
    <dgm:pt modelId="{3C7FC069-CBA3-574C-A3E5-0F17A09A4D73}">
      <dgm:prSet custT="1"/>
      <dgm:spPr>
        <a:solidFill>
          <a:schemeClr val="accent6">
            <a:alpha val="67000"/>
          </a:schemeClr>
        </a:solidFill>
      </dgm:spPr>
      <dgm:t>
        <a:bodyPr/>
        <a:lstStyle/>
        <a:p>
          <a:r>
            <a:rPr lang="de-DE" sz="1200" b="1" dirty="0"/>
            <a:t>Rahmung</a:t>
          </a:r>
        </a:p>
        <a:p>
          <a:r>
            <a:rPr lang="de-DE" sz="1200" b="1" dirty="0"/>
            <a:t>Theorie</a:t>
          </a:r>
        </a:p>
        <a:p>
          <a:r>
            <a:rPr lang="de-DE" sz="1200" b="1" dirty="0"/>
            <a:t>Forschung</a:t>
          </a:r>
        </a:p>
      </dgm:t>
    </dgm:pt>
    <dgm:pt modelId="{D1CE15D8-812E-A447-9A84-2DD1A578DD1E}" type="parTrans" cxnId="{4559C7E1-8C34-994F-A00A-48C4A1447526}">
      <dgm:prSet/>
      <dgm:spPr/>
      <dgm:t>
        <a:bodyPr/>
        <a:lstStyle/>
        <a:p>
          <a:endParaRPr lang="de-DE"/>
        </a:p>
      </dgm:t>
    </dgm:pt>
    <dgm:pt modelId="{FA3CBE06-1B0F-834D-986A-187D4A7699D4}" type="sibTrans" cxnId="{4559C7E1-8C34-994F-A00A-48C4A1447526}">
      <dgm:prSet/>
      <dgm:spPr/>
      <dgm:t>
        <a:bodyPr/>
        <a:lstStyle/>
        <a:p>
          <a:endParaRPr lang="de-DE"/>
        </a:p>
      </dgm:t>
    </dgm:pt>
    <dgm:pt modelId="{6758A49E-9AD2-C244-B506-4210F08ED022}" type="pres">
      <dgm:prSet presAssocID="{E0D8D748-57A9-8C49-800C-4C0A547BF0F7}" presName="composite" presStyleCnt="0">
        <dgm:presLayoutVars>
          <dgm:chMax val="1"/>
          <dgm:dir/>
          <dgm:resizeHandles val="exact"/>
        </dgm:presLayoutVars>
      </dgm:prSet>
      <dgm:spPr/>
    </dgm:pt>
    <dgm:pt modelId="{BDBB3F70-6AAD-8A43-A8A3-4489FE2A2A3F}" type="pres">
      <dgm:prSet presAssocID="{E0D8D748-57A9-8C49-800C-4C0A547BF0F7}" presName="radial" presStyleCnt="0">
        <dgm:presLayoutVars>
          <dgm:animLvl val="ctr"/>
        </dgm:presLayoutVars>
      </dgm:prSet>
      <dgm:spPr/>
    </dgm:pt>
    <dgm:pt modelId="{D06539A4-2285-7D4C-9733-B48DE4D6BC4D}" type="pres">
      <dgm:prSet presAssocID="{FA136046-CB52-1C47-8FDF-AADE62AC4940}" presName="centerShape" presStyleLbl="vennNode1" presStyleIdx="0" presStyleCnt="7"/>
      <dgm:spPr/>
    </dgm:pt>
    <dgm:pt modelId="{F30462AB-2FF2-1449-AA3B-856D727C9980}" type="pres">
      <dgm:prSet presAssocID="{9FAE5C84-A135-8841-9C6D-330F1941363A}" presName="node" presStyleLbl="vennNode1" presStyleIdx="1" presStyleCnt="7">
        <dgm:presLayoutVars>
          <dgm:bulletEnabled val="1"/>
        </dgm:presLayoutVars>
      </dgm:prSet>
      <dgm:spPr>
        <a:prstGeom prst="roundRect">
          <a:avLst/>
        </a:prstGeom>
      </dgm:spPr>
    </dgm:pt>
    <dgm:pt modelId="{53743F30-EB73-3F4D-9DE2-1E965FAC69BC}" type="pres">
      <dgm:prSet presAssocID="{CE4ACBF4-2574-E24D-97BC-10649B10DFB3}" presName="node" presStyleLbl="vennNode1" presStyleIdx="2" presStyleCnt="7">
        <dgm:presLayoutVars>
          <dgm:bulletEnabled val="1"/>
        </dgm:presLayoutVars>
      </dgm:prSet>
      <dgm:spPr>
        <a:prstGeom prst="roundRect">
          <a:avLst/>
        </a:prstGeom>
      </dgm:spPr>
    </dgm:pt>
    <dgm:pt modelId="{A25FCA5B-DBA8-8B4E-B212-4A62946C8B46}" type="pres">
      <dgm:prSet presAssocID="{3C7FC069-CBA3-574C-A3E5-0F17A09A4D73}" presName="node" presStyleLbl="vennNode1" presStyleIdx="3" presStyleCnt="7">
        <dgm:presLayoutVars>
          <dgm:bulletEnabled val="1"/>
        </dgm:presLayoutVars>
      </dgm:prSet>
      <dgm:spPr>
        <a:prstGeom prst="roundRect">
          <a:avLst/>
        </a:prstGeom>
      </dgm:spPr>
    </dgm:pt>
    <dgm:pt modelId="{BB243D96-1D8B-0346-AAAC-723DA582956E}" type="pres">
      <dgm:prSet presAssocID="{AB90AF9F-6905-8C49-B498-276407A884A5}" presName="node" presStyleLbl="vennNode1" presStyleIdx="4" presStyleCnt="7">
        <dgm:presLayoutVars>
          <dgm:bulletEnabled val="1"/>
        </dgm:presLayoutVars>
      </dgm:prSet>
      <dgm:spPr>
        <a:prstGeom prst="roundRect">
          <a:avLst/>
        </a:prstGeom>
      </dgm:spPr>
    </dgm:pt>
    <dgm:pt modelId="{F75D4C5E-F6F3-2945-B4BF-FF7C00308325}" type="pres">
      <dgm:prSet presAssocID="{699258B1-1B48-EB40-AFA6-59CF7BF67296}" presName="node" presStyleLbl="vennNode1" presStyleIdx="5" presStyleCnt="7">
        <dgm:presLayoutVars>
          <dgm:bulletEnabled val="1"/>
        </dgm:presLayoutVars>
      </dgm:prSet>
      <dgm:spPr>
        <a:prstGeom prst="roundRect">
          <a:avLst/>
        </a:prstGeom>
      </dgm:spPr>
    </dgm:pt>
    <dgm:pt modelId="{D02C89B0-39CA-4141-8B4F-46862ABF6ECC}" type="pres">
      <dgm:prSet presAssocID="{159A8379-909D-494F-8F9F-8EFCCAD83D6E}" presName="node" presStyleLbl="vennNode1" presStyleIdx="6" presStyleCnt="7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6A560803-E021-674F-9875-EC6A803F83A3}" type="presOf" srcId="{159A8379-909D-494F-8F9F-8EFCCAD83D6E}" destId="{D02C89B0-39CA-4141-8B4F-46862ABF6ECC}" srcOrd="0" destOrd="0" presId="urn:microsoft.com/office/officeart/2005/8/layout/radial3"/>
    <dgm:cxn modelId="{F994211C-E5D5-9343-BBED-F9356393CAE6}" type="presOf" srcId="{CE4ACBF4-2574-E24D-97BC-10649B10DFB3}" destId="{53743F30-EB73-3F4D-9DE2-1E965FAC69BC}" srcOrd="0" destOrd="0" presId="urn:microsoft.com/office/officeart/2005/8/layout/radial3"/>
    <dgm:cxn modelId="{5731E01C-3180-9343-8B45-5ACF35E44E9C}" srcId="{FA136046-CB52-1C47-8FDF-AADE62AC4940}" destId="{AB90AF9F-6905-8C49-B498-276407A884A5}" srcOrd="3" destOrd="0" parTransId="{0322B5C6-084C-EC4E-8910-8FB9F5109B31}" sibTransId="{794D36A8-1544-8E4B-AE54-C1AE07BEECF8}"/>
    <dgm:cxn modelId="{C8A31822-2B43-A843-96C0-80ED0180FD31}" srcId="{E0D8D748-57A9-8C49-800C-4C0A547BF0F7}" destId="{FA136046-CB52-1C47-8FDF-AADE62AC4940}" srcOrd="0" destOrd="0" parTransId="{C1C6BFDC-DA61-9B41-9716-8300BE3869EE}" sibTransId="{C1B7D46D-7108-884A-9FF1-54D936C74235}"/>
    <dgm:cxn modelId="{91D6992A-0B10-9441-995B-84DCF8EA0BF5}" type="presOf" srcId="{3C7FC069-CBA3-574C-A3E5-0F17A09A4D73}" destId="{A25FCA5B-DBA8-8B4E-B212-4A62946C8B46}" srcOrd="0" destOrd="0" presId="urn:microsoft.com/office/officeart/2005/8/layout/radial3"/>
    <dgm:cxn modelId="{9D72EA35-808A-414B-B394-7B66284EFC3B}" type="presOf" srcId="{699258B1-1B48-EB40-AFA6-59CF7BF67296}" destId="{F75D4C5E-F6F3-2945-B4BF-FF7C00308325}" srcOrd="0" destOrd="0" presId="urn:microsoft.com/office/officeart/2005/8/layout/radial3"/>
    <dgm:cxn modelId="{1AE01A36-3E42-014B-822F-0D3449A1C162}" srcId="{FA136046-CB52-1C47-8FDF-AADE62AC4940}" destId="{CE4ACBF4-2574-E24D-97BC-10649B10DFB3}" srcOrd="1" destOrd="0" parTransId="{06B5A040-B42B-904A-9D27-EC5E89BAED5A}" sibTransId="{51546ABA-6F5A-8740-8DF3-FDE5B759B323}"/>
    <dgm:cxn modelId="{87512F37-9B44-B842-AF4D-EAA330D73CDF}" srcId="{FA136046-CB52-1C47-8FDF-AADE62AC4940}" destId="{9FAE5C84-A135-8841-9C6D-330F1941363A}" srcOrd="0" destOrd="0" parTransId="{BFFCE064-8FBD-B845-AB1E-49F50AC34A2F}" sibTransId="{831F4C9C-6770-2B41-8419-CE9F084CF0B6}"/>
    <dgm:cxn modelId="{E535283C-8AEB-8E4D-953C-E7B334DF0233}" type="presOf" srcId="{E0D8D748-57A9-8C49-800C-4C0A547BF0F7}" destId="{6758A49E-9AD2-C244-B506-4210F08ED022}" srcOrd="0" destOrd="0" presId="urn:microsoft.com/office/officeart/2005/8/layout/radial3"/>
    <dgm:cxn modelId="{A2897B5F-1F7B-A549-BA58-84957C8CEA15}" srcId="{FA136046-CB52-1C47-8FDF-AADE62AC4940}" destId="{699258B1-1B48-EB40-AFA6-59CF7BF67296}" srcOrd="4" destOrd="0" parTransId="{1AFDABFD-FAC1-C84D-AADC-C4F8A69B04FE}" sibTransId="{0FBD7968-F0AA-AD46-980F-9532081267A0}"/>
    <dgm:cxn modelId="{6FBAFC6A-4507-C54B-95B5-413D09CE7E2F}" type="presOf" srcId="{9FAE5C84-A135-8841-9C6D-330F1941363A}" destId="{F30462AB-2FF2-1449-AA3B-856D727C9980}" srcOrd="0" destOrd="0" presId="urn:microsoft.com/office/officeart/2005/8/layout/radial3"/>
    <dgm:cxn modelId="{15D343D2-E8C5-5340-99E3-78DF98E5A766}" type="presOf" srcId="{AB90AF9F-6905-8C49-B498-276407A884A5}" destId="{BB243D96-1D8B-0346-AAAC-723DA582956E}" srcOrd="0" destOrd="0" presId="urn:microsoft.com/office/officeart/2005/8/layout/radial3"/>
    <dgm:cxn modelId="{4559C7E1-8C34-994F-A00A-48C4A1447526}" srcId="{FA136046-CB52-1C47-8FDF-AADE62AC4940}" destId="{3C7FC069-CBA3-574C-A3E5-0F17A09A4D73}" srcOrd="2" destOrd="0" parTransId="{D1CE15D8-812E-A447-9A84-2DD1A578DD1E}" sibTransId="{FA3CBE06-1B0F-834D-986A-187D4A7699D4}"/>
    <dgm:cxn modelId="{700EF9E4-4EBF-B24F-BF95-BEABFFDFB44F}" srcId="{FA136046-CB52-1C47-8FDF-AADE62AC4940}" destId="{159A8379-909D-494F-8F9F-8EFCCAD83D6E}" srcOrd="5" destOrd="0" parTransId="{344D4646-617F-C444-B56A-53BCB90F8674}" sibTransId="{B522CC51-6E38-4845-A221-206E7785B4A4}"/>
    <dgm:cxn modelId="{20A6CCEF-E51F-FE44-A3E2-79450E2A8DE3}" type="presOf" srcId="{FA136046-CB52-1C47-8FDF-AADE62AC4940}" destId="{D06539A4-2285-7D4C-9733-B48DE4D6BC4D}" srcOrd="0" destOrd="0" presId="urn:microsoft.com/office/officeart/2005/8/layout/radial3"/>
    <dgm:cxn modelId="{102B7A60-0D5B-9548-827F-BD124423CEA8}" type="presParOf" srcId="{6758A49E-9AD2-C244-B506-4210F08ED022}" destId="{BDBB3F70-6AAD-8A43-A8A3-4489FE2A2A3F}" srcOrd="0" destOrd="0" presId="urn:microsoft.com/office/officeart/2005/8/layout/radial3"/>
    <dgm:cxn modelId="{B9DE07C1-814E-D548-856A-89E2B03596C2}" type="presParOf" srcId="{BDBB3F70-6AAD-8A43-A8A3-4489FE2A2A3F}" destId="{D06539A4-2285-7D4C-9733-B48DE4D6BC4D}" srcOrd="0" destOrd="0" presId="urn:microsoft.com/office/officeart/2005/8/layout/radial3"/>
    <dgm:cxn modelId="{7064360B-E319-B54E-923A-A39868192A47}" type="presParOf" srcId="{BDBB3F70-6AAD-8A43-A8A3-4489FE2A2A3F}" destId="{F30462AB-2FF2-1449-AA3B-856D727C9980}" srcOrd="1" destOrd="0" presId="urn:microsoft.com/office/officeart/2005/8/layout/radial3"/>
    <dgm:cxn modelId="{BE9E49F8-05E0-EC4E-B9AC-B84067663FD1}" type="presParOf" srcId="{BDBB3F70-6AAD-8A43-A8A3-4489FE2A2A3F}" destId="{53743F30-EB73-3F4D-9DE2-1E965FAC69BC}" srcOrd="2" destOrd="0" presId="urn:microsoft.com/office/officeart/2005/8/layout/radial3"/>
    <dgm:cxn modelId="{1E372CAA-4634-F243-A725-E30C48AA5C9D}" type="presParOf" srcId="{BDBB3F70-6AAD-8A43-A8A3-4489FE2A2A3F}" destId="{A25FCA5B-DBA8-8B4E-B212-4A62946C8B46}" srcOrd="3" destOrd="0" presId="urn:microsoft.com/office/officeart/2005/8/layout/radial3"/>
    <dgm:cxn modelId="{04DDD424-3508-004A-AE83-ECC6411E82D8}" type="presParOf" srcId="{BDBB3F70-6AAD-8A43-A8A3-4489FE2A2A3F}" destId="{BB243D96-1D8B-0346-AAAC-723DA582956E}" srcOrd="4" destOrd="0" presId="urn:microsoft.com/office/officeart/2005/8/layout/radial3"/>
    <dgm:cxn modelId="{F951CF93-D5E4-3C46-A4C8-ABF844ED7BA2}" type="presParOf" srcId="{BDBB3F70-6AAD-8A43-A8A3-4489FE2A2A3F}" destId="{F75D4C5E-F6F3-2945-B4BF-FF7C00308325}" srcOrd="5" destOrd="0" presId="urn:microsoft.com/office/officeart/2005/8/layout/radial3"/>
    <dgm:cxn modelId="{0E191639-6ABF-C748-823C-49E65EC920CB}" type="presParOf" srcId="{BDBB3F70-6AAD-8A43-A8A3-4489FE2A2A3F}" destId="{D02C89B0-39CA-4141-8B4F-46862ABF6ECC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38D99D-BC7C-2745-9376-4837583B1CEE}" type="doc">
      <dgm:prSet loTypeId="urn:microsoft.com/office/officeart/2005/8/layout/cycle3" loCatId="cycle" qsTypeId="urn:microsoft.com/office/officeart/2005/8/quickstyle/simple4" qsCatId="simple" csTypeId="urn:microsoft.com/office/officeart/2005/8/colors/colorful1#11" csCatId="colorful" phldr="1"/>
      <dgm:spPr/>
      <dgm:t>
        <a:bodyPr/>
        <a:lstStyle/>
        <a:p>
          <a:endParaRPr lang="de-DE"/>
        </a:p>
      </dgm:t>
    </dgm:pt>
    <dgm:pt modelId="{FC68CA40-1ABB-E74A-88F5-25100AB00EA8}">
      <dgm:prSet phldrT="[Text]" custT="1"/>
      <dgm:spPr>
        <a:noFill/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de-DE" sz="1200" b="1" dirty="0"/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600" b="1" dirty="0">
              <a:solidFill>
                <a:srgbClr val="C00000"/>
              </a:solidFill>
              <a:latin typeface="Comic Sans MS" panose="030F0902030302020204" pitchFamily="66" charset="0"/>
            </a:rPr>
            <a:t>Welche Pfade und </a:t>
          </a:r>
          <a:br>
            <a:rPr lang="de-DE" sz="1600" b="1" dirty="0">
              <a:solidFill>
                <a:srgbClr val="C00000"/>
              </a:solidFill>
              <a:latin typeface="Comic Sans MS" panose="030F0902030302020204" pitchFamily="66" charset="0"/>
            </a:rPr>
          </a:br>
          <a:r>
            <a:rPr lang="de-DE" sz="1600" b="1" dirty="0">
              <a:solidFill>
                <a:srgbClr val="C00000"/>
              </a:solidFill>
              <a:latin typeface="Comic Sans MS" panose="030F0902030302020204" pitchFamily="66" charset="0"/>
            </a:rPr>
            <a:t>konkrete Projekte verfolgen wir?</a:t>
          </a:r>
        </a:p>
        <a:p>
          <a:pPr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b="1" dirty="0"/>
        </a:p>
      </dgm:t>
    </dgm:pt>
    <dgm:pt modelId="{4F2CFE2D-177E-A24B-8D10-B8D9DBCCB0F4}" type="parTrans" cxnId="{07BFEC3E-604F-EC47-B318-99C273CE74FE}">
      <dgm:prSet/>
      <dgm:spPr/>
      <dgm:t>
        <a:bodyPr/>
        <a:lstStyle/>
        <a:p>
          <a:pPr algn="ctr"/>
          <a:endParaRPr lang="de-DE" sz="1100" b="1"/>
        </a:p>
      </dgm:t>
    </dgm:pt>
    <dgm:pt modelId="{50B0934E-BF53-2845-B848-0D1D95548941}" type="sibTrans" cxnId="{07BFEC3E-604F-EC47-B318-99C273CE74FE}">
      <dgm:prSet/>
      <dgm:spPr/>
      <dgm:t>
        <a:bodyPr/>
        <a:lstStyle/>
        <a:p>
          <a:pPr algn="ctr"/>
          <a:endParaRPr lang="de-DE" sz="1200" b="1"/>
        </a:p>
      </dgm:t>
    </dgm:pt>
    <dgm:pt modelId="{B2FCB2B0-0868-3546-BAB4-9A190E541ACD}">
      <dgm:prSet custT="1"/>
      <dgm:spPr>
        <a:noFill/>
      </dgm:spPr>
      <dgm:t>
        <a:bodyPr/>
        <a:lstStyle/>
        <a:p>
          <a:pPr algn="ctr">
            <a:lnSpc>
              <a:spcPct val="100000"/>
            </a:lnSpc>
          </a:pPr>
          <a:r>
            <a:rPr lang="de-DE" sz="1600" b="1" dirty="0">
              <a:solidFill>
                <a:srgbClr val="C00000"/>
              </a:solidFill>
              <a:latin typeface="Comic Sans MS" panose="030F0902030302020204" pitchFamily="66" charset="0"/>
            </a:rPr>
            <a:t>Wie können wir nachhaltige Lösungen entwickeln und umsetzen</a:t>
          </a:r>
        </a:p>
      </dgm:t>
    </dgm:pt>
    <dgm:pt modelId="{8BE6387C-7922-974B-8829-FE1339D5AB60}" type="parTrans" cxnId="{904458EB-91AD-654E-8A05-D8D84D0FA7B6}">
      <dgm:prSet/>
      <dgm:spPr/>
      <dgm:t>
        <a:bodyPr/>
        <a:lstStyle/>
        <a:p>
          <a:pPr algn="ctr"/>
          <a:endParaRPr lang="de-DE" sz="1100" b="1"/>
        </a:p>
      </dgm:t>
    </dgm:pt>
    <dgm:pt modelId="{4BED5145-294E-4149-BBEE-17BAF13CAFEF}" type="sibTrans" cxnId="{904458EB-91AD-654E-8A05-D8D84D0FA7B6}">
      <dgm:prSet/>
      <dgm:spPr/>
      <dgm:t>
        <a:bodyPr/>
        <a:lstStyle/>
        <a:p>
          <a:pPr algn="ctr"/>
          <a:endParaRPr lang="de-DE" sz="1200" b="1"/>
        </a:p>
      </dgm:t>
    </dgm:pt>
    <dgm:pt modelId="{CB7B5611-56DF-4C4A-9C3A-80523621FCDB}">
      <dgm:prSet custT="1"/>
      <dgm:spPr>
        <a:noFill/>
      </dgm:spPr>
      <dgm:t>
        <a:bodyPr/>
        <a:lstStyle/>
        <a:p>
          <a:pPr algn="ctr">
            <a:lnSpc>
              <a:spcPct val="90000"/>
            </a:lnSpc>
          </a:pPr>
          <a:endParaRPr lang="de-DE" sz="1200" b="1" dirty="0"/>
        </a:p>
        <a:p>
          <a:pPr algn="ctr">
            <a:lnSpc>
              <a:spcPct val="100000"/>
            </a:lnSpc>
          </a:pPr>
          <a:r>
            <a:rPr lang="de-DE" sz="1600" b="1" dirty="0">
              <a:solidFill>
                <a:srgbClr val="C00000"/>
              </a:solidFill>
              <a:latin typeface="Comic Sans MS" panose="030F0902030302020204" pitchFamily="66" charset="0"/>
            </a:rPr>
            <a:t>Worin bestehen die Entwicklungsherausforderungen?</a:t>
          </a:r>
        </a:p>
        <a:p>
          <a:pPr algn="ctr">
            <a:lnSpc>
              <a:spcPct val="90000"/>
            </a:lnSpc>
          </a:pPr>
          <a:endParaRPr lang="de-DE" sz="1100" b="1" dirty="0"/>
        </a:p>
      </dgm:t>
    </dgm:pt>
    <dgm:pt modelId="{F9A866B7-A2C1-F442-A273-E1984C575F87}" type="parTrans" cxnId="{09B9D108-B1EC-264E-90AA-0D8F4B405447}">
      <dgm:prSet/>
      <dgm:spPr/>
      <dgm:t>
        <a:bodyPr/>
        <a:lstStyle/>
        <a:p>
          <a:pPr algn="ctr"/>
          <a:endParaRPr lang="de-DE" sz="1100" b="1"/>
        </a:p>
      </dgm:t>
    </dgm:pt>
    <dgm:pt modelId="{03D3DE72-6D96-A142-9AFC-FF43485975D6}" type="sibTrans" cxnId="{09B9D108-B1EC-264E-90AA-0D8F4B405447}">
      <dgm:prSet/>
      <dgm:spPr/>
      <dgm:t>
        <a:bodyPr/>
        <a:lstStyle/>
        <a:p>
          <a:pPr algn="ctr"/>
          <a:endParaRPr lang="de-DE" sz="1200" b="1"/>
        </a:p>
      </dgm:t>
    </dgm:pt>
    <dgm:pt modelId="{DBE8F7C4-9DA0-F441-A553-B3A5DB7F9B8D}">
      <dgm:prSet custT="1"/>
      <dgm:spPr>
        <a:noFill/>
      </dgm:spPr>
      <dgm:t>
        <a:bodyPr/>
        <a:lstStyle/>
        <a:p>
          <a:pPr algn="ctr">
            <a:lnSpc>
              <a:spcPct val="100000"/>
            </a:lnSpc>
          </a:pPr>
          <a:r>
            <a:rPr lang="de-DE" sz="1400" b="1" dirty="0">
              <a:solidFill>
                <a:srgbClr val="0067F4"/>
              </a:solidFill>
              <a:latin typeface="Comic Sans MS" panose="030F0902030302020204" pitchFamily="66" charset="0"/>
            </a:rPr>
            <a:t>In welcher Situation, welchem Zustand befindet wir uns?</a:t>
          </a:r>
          <a:br>
            <a:rPr lang="de-DE" sz="1600" b="1" dirty="0">
              <a:solidFill>
                <a:srgbClr val="0067F4"/>
              </a:solidFill>
            </a:rPr>
          </a:br>
          <a:endParaRPr lang="de-DE" sz="1600" b="1" dirty="0">
            <a:solidFill>
              <a:srgbClr val="0067F4"/>
            </a:solidFill>
          </a:endParaRPr>
        </a:p>
      </dgm:t>
    </dgm:pt>
    <dgm:pt modelId="{4FA63A55-49D8-7748-80AB-3E1230CB74D0}" type="parTrans" cxnId="{6E622A93-FBE9-B24E-91A6-EBCA4243B04A}">
      <dgm:prSet/>
      <dgm:spPr/>
      <dgm:t>
        <a:bodyPr/>
        <a:lstStyle/>
        <a:p>
          <a:pPr algn="ctr"/>
          <a:endParaRPr lang="de-DE" sz="1100" b="1"/>
        </a:p>
      </dgm:t>
    </dgm:pt>
    <dgm:pt modelId="{6357B177-D5CF-DC47-8C8E-F5CED5AA2465}" type="sibTrans" cxnId="{6E622A93-FBE9-B24E-91A6-EBCA4243B04A}">
      <dgm:prSet/>
      <dgm:spPr/>
      <dgm:t>
        <a:bodyPr/>
        <a:lstStyle/>
        <a:p>
          <a:pPr algn="ctr"/>
          <a:endParaRPr lang="de-DE" sz="1200" b="1"/>
        </a:p>
      </dgm:t>
    </dgm:pt>
    <dgm:pt modelId="{F93E3F0B-2876-CF4E-BB2A-B81197DBF90B}">
      <dgm:prSet custT="1"/>
      <dgm:spPr>
        <a:noFill/>
      </dgm:spPr>
      <dgm:t>
        <a:bodyPr/>
        <a:lstStyle/>
        <a:p>
          <a:pPr algn="ctr">
            <a:lnSpc>
              <a:spcPct val="100000"/>
            </a:lnSpc>
          </a:pPr>
          <a:r>
            <a:rPr lang="de-DE" sz="1400" b="1" dirty="0">
              <a:solidFill>
                <a:srgbClr val="0067F4"/>
              </a:solidFill>
              <a:latin typeface="Comic Sans MS" panose="030F0902030302020204" pitchFamily="66" charset="0"/>
            </a:rPr>
            <a:t>Wie sind wir</a:t>
          </a:r>
        </a:p>
        <a:p>
          <a:pPr algn="ctr">
            <a:lnSpc>
              <a:spcPct val="100000"/>
            </a:lnSpc>
          </a:pPr>
          <a:r>
            <a:rPr lang="de-DE" sz="1400" b="1" dirty="0">
              <a:solidFill>
                <a:srgbClr val="0067F4"/>
              </a:solidFill>
              <a:latin typeface="Comic Sans MS" panose="030F0902030302020204" pitchFamily="66" charset="0"/>
            </a:rPr>
            <a:t>dahin gekommen?</a:t>
          </a:r>
        </a:p>
      </dgm:t>
    </dgm:pt>
    <dgm:pt modelId="{6C57A4D6-14CC-394D-A579-BB923DBBE9F2}" type="parTrans" cxnId="{038AC923-5738-394B-81BD-C6C7218C4ABC}">
      <dgm:prSet/>
      <dgm:spPr/>
      <dgm:t>
        <a:bodyPr/>
        <a:lstStyle/>
        <a:p>
          <a:pPr algn="ctr"/>
          <a:endParaRPr lang="de-DE" sz="1100" b="1"/>
        </a:p>
      </dgm:t>
    </dgm:pt>
    <dgm:pt modelId="{8844F3D0-FB0F-9443-93BB-16A7BE9608D5}" type="sibTrans" cxnId="{038AC923-5738-394B-81BD-C6C7218C4ABC}">
      <dgm:prSet/>
      <dgm:spPr/>
      <dgm:t>
        <a:bodyPr/>
        <a:lstStyle/>
        <a:p>
          <a:pPr algn="ctr"/>
          <a:endParaRPr lang="de-DE" sz="1200" b="1"/>
        </a:p>
      </dgm:t>
    </dgm:pt>
    <dgm:pt modelId="{A32F791D-6651-8D4E-ACEC-1C08BCD528E0}" type="pres">
      <dgm:prSet presAssocID="{C338D99D-BC7C-2745-9376-4837583B1CEE}" presName="Name0" presStyleCnt="0">
        <dgm:presLayoutVars>
          <dgm:dir/>
          <dgm:resizeHandles val="exact"/>
        </dgm:presLayoutVars>
      </dgm:prSet>
      <dgm:spPr/>
    </dgm:pt>
    <dgm:pt modelId="{9DDD0F3F-DD32-D342-AA26-17FDE0229A01}" type="pres">
      <dgm:prSet presAssocID="{C338D99D-BC7C-2745-9376-4837583B1CEE}" presName="cycle" presStyleCnt="0"/>
      <dgm:spPr/>
    </dgm:pt>
    <dgm:pt modelId="{E144C4F9-CE55-8547-A132-0259AE187870}" type="pres">
      <dgm:prSet presAssocID="{DBE8F7C4-9DA0-F441-A553-B3A5DB7F9B8D}" presName="nodeFirstNode" presStyleLbl="node1" presStyleIdx="0" presStyleCnt="5" custScaleX="107738" custScaleY="114666">
        <dgm:presLayoutVars>
          <dgm:bulletEnabled val="1"/>
        </dgm:presLayoutVars>
      </dgm:prSet>
      <dgm:spPr/>
    </dgm:pt>
    <dgm:pt modelId="{DB2DE9D2-A9C5-6B49-927B-5043DABABA60}" type="pres">
      <dgm:prSet presAssocID="{6357B177-D5CF-DC47-8C8E-F5CED5AA2465}" presName="sibTransFirstNode" presStyleLbl="bgShp" presStyleIdx="0" presStyleCnt="1" custLinFactNeighborX="-8219" custLinFactNeighborY="-261"/>
      <dgm:spPr/>
    </dgm:pt>
    <dgm:pt modelId="{DEC70200-4845-C146-BD68-3C3712EE924C}" type="pres">
      <dgm:prSet presAssocID="{F93E3F0B-2876-CF4E-BB2A-B81197DBF90B}" presName="nodeFollowingNodes" presStyleLbl="node1" presStyleIdx="1" presStyleCnt="5" custScaleX="131688">
        <dgm:presLayoutVars>
          <dgm:bulletEnabled val="1"/>
        </dgm:presLayoutVars>
      </dgm:prSet>
      <dgm:spPr/>
    </dgm:pt>
    <dgm:pt modelId="{2CEA231D-0D0F-0649-B32D-178761E5CC4A}" type="pres">
      <dgm:prSet presAssocID="{CB7B5611-56DF-4C4A-9C3A-80523621FCDB}" presName="nodeFollowingNodes" presStyleLbl="node1" presStyleIdx="2" presStyleCnt="5" custScaleX="181015" custRadScaleRad="95741" custRadScaleInc="-56527">
        <dgm:presLayoutVars>
          <dgm:bulletEnabled val="1"/>
        </dgm:presLayoutVars>
      </dgm:prSet>
      <dgm:spPr/>
    </dgm:pt>
    <dgm:pt modelId="{619C58BE-0DF0-C047-B351-C369BB6A4DAF}" type="pres">
      <dgm:prSet presAssocID="{B2FCB2B0-0868-3546-BAB4-9A190E541ACD}" presName="nodeFollowingNodes" presStyleLbl="node1" presStyleIdx="3" presStyleCnt="5" custScaleX="113241" custRadScaleRad="120753" custRadScaleInc="50009">
        <dgm:presLayoutVars>
          <dgm:bulletEnabled val="1"/>
        </dgm:presLayoutVars>
      </dgm:prSet>
      <dgm:spPr/>
    </dgm:pt>
    <dgm:pt modelId="{81178009-ADC9-7143-B31E-F33FC1BF5E60}" type="pres">
      <dgm:prSet presAssocID="{FC68CA40-1ABB-E74A-88F5-25100AB00EA8}" presName="nodeFollowingNodes" presStyleLbl="node1" presStyleIdx="4" presStyleCnt="5" custRadScaleRad="114370" custRadScaleInc="12654">
        <dgm:presLayoutVars>
          <dgm:bulletEnabled val="1"/>
        </dgm:presLayoutVars>
      </dgm:prSet>
      <dgm:spPr/>
    </dgm:pt>
  </dgm:ptLst>
  <dgm:cxnLst>
    <dgm:cxn modelId="{09B9D108-B1EC-264E-90AA-0D8F4B405447}" srcId="{C338D99D-BC7C-2745-9376-4837583B1CEE}" destId="{CB7B5611-56DF-4C4A-9C3A-80523621FCDB}" srcOrd="2" destOrd="0" parTransId="{F9A866B7-A2C1-F442-A273-E1984C575F87}" sibTransId="{03D3DE72-6D96-A142-9AFC-FF43485975D6}"/>
    <dgm:cxn modelId="{E8D2060B-989C-B54C-8F9A-12DAB4A4C09A}" type="presOf" srcId="{FC68CA40-1ABB-E74A-88F5-25100AB00EA8}" destId="{81178009-ADC9-7143-B31E-F33FC1BF5E60}" srcOrd="0" destOrd="0" presId="urn:microsoft.com/office/officeart/2005/8/layout/cycle3"/>
    <dgm:cxn modelId="{038AC923-5738-394B-81BD-C6C7218C4ABC}" srcId="{C338D99D-BC7C-2745-9376-4837583B1CEE}" destId="{F93E3F0B-2876-CF4E-BB2A-B81197DBF90B}" srcOrd="1" destOrd="0" parTransId="{6C57A4D6-14CC-394D-A579-BB923DBBE9F2}" sibTransId="{8844F3D0-FB0F-9443-93BB-16A7BE9608D5}"/>
    <dgm:cxn modelId="{07BFEC3E-604F-EC47-B318-99C273CE74FE}" srcId="{C338D99D-BC7C-2745-9376-4837583B1CEE}" destId="{FC68CA40-1ABB-E74A-88F5-25100AB00EA8}" srcOrd="4" destOrd="0" parTransId="{4F2CFE2D-177E-A24B-8D10-B8D9DBCCB0F4}" sibTransId="{50B0934E-BF53-2845-B848-0D1D95548941}"/>
    <dgm:cxn modelId="{046D5D48-E663-A344-A47F-2729007AEE86}" type="presOf" srcId="{C338D99D-BC7C-2745-9376-4837583B1CEE}" destId="{A32F791D-6651-8D4E-ACEC-1C08BCD528E0}" srcOrd="0" destOrd="0" presId="urn:microsoft.com/office/officeart/2005/8/layout/cycle3"/>
    <dgm:cxn modelId="{143AF05F-D176-924D-A4FF-979588597C69}" type="presOf" srcId="{CB7B5611-56DF-4C4A-9C3A-80523621FCDB}" destId="{2CEA231D-0D0F-0649-B32D-178761E5CC4A}" srcOrd="0" destOrd="0" presId="urn:microsoft.com/office/officeart/2005/8/layout/cycle3"/>
    <dgm:cxn modelId="{DA041B91-E2E4-454B-981A-9647EB3396EE}" type="presOf" srcId="{6357B177-D5CF-DC47-8C8E-F5CED5AA2465}" destId="{DB2DE9D2-A9C5-6B49-927B-5043DABABA60}" srcOrd="0" destOrd="0" presId="urn:microsoft.com/office/officeart/2005/8/layout/cycle3"/>
    <dgm:cxn modelId="{6E622A93-FBE9-B24E-91A6-EBCA4243B04A}" srcId="{C338D99D-BC7C-2745-9376-4837583B1CEE}" destId="{DBE8F7C4-9DA0-F441-A553-B3A5DB7F9B8D}" srcOrd="0" destOrd="0" parTransId="{4FA63A55-49D8-7748-80AB-3E1230CB74D0}" sibTransId="{6357B177-D5CF-DC47-8C8E-F5CED5AA2465}"/>
    <dgm:cxn modelId="{89282CB0-66A8-AC4F-B710-3FEF3627C905}" type="presOf" srcId="{F93E3F0B-2876-CF4E-BB2A-B81197DBF90B}" destId="{DEC70200-4845-C146-BD68-3C3712EE924C}" srcOrd="0" destOrd="0" presId="urn:microsoft.com/office/officeart/2005/8/layout/cycle3"/>
    <dgm:cxn modelId="{10B5C8B7-371B-0849-8D19-BB90702BF68E}" type="presOf" srcId="{B2FCB2B0-0868-3546-BAB4-9A190E541ACD}" destId="{619C58BE-0DF0-C047-B351-C369BB6A4DAF}" srcOrd="0" destOrd="0" presId="urn:microsoft.com/office/officeart/2005/8/layout/cycle3"/>
    <dgm:cxn modelId="{B28B7AE2-C144-3A4F-9EE1-C211165DED95}" type="presOf" srcId="{DBE8F7C4-9DA0-F441-A553-B3A5DB7F9B8D}" destId="{E144C4F9-CE55-8547-A132-0259AE187870}" srcOrd="0" destOrd="0" presId="urn:microsoft.com/office/officeart/2005/8/layout/cycle3"/>
    <dgm:cxn modelId="{904458EB-91AD-654E-8A05-D8D84D0FA7B6}" srcId="{C338D99D-BC7C-2745-9376-4837583B1CEE}" destId="{B2FCB2B0-0868-3546-BAB4-9A190E541ACD}" srcOrd="3" destOrd="0" parTransId="{8BE6387C-7922-974B-8829-FE1339D5AB60}" sibTransId="{4BED5145-294E-4149-BBEE-17BAF13CAFEF}"/>
    <dgm:cxn modelId="{ECBDADBC-83D8-AB40-81FA-986642258628}" type="presParOf" srcId="{A32F791D-6651-8D4E-ACEC-1C08BCD528E0}" destId="{9DDD0F3F-DD32-D342-AA26-17FDE0229A01}" srcOrd="0" destOrd="0" presId="urn:microsoft.com/office/officeart/2005/8/layout/cycle3"/>
    <dgm:cxn modelId="{7C53F636-E092-A847-B7DA-907817947DC2}" type="presParOf" srcId="{9DDD0F3F-DD32-D342-AA26-17FDE0229A01}" destId="{E144C4F9-CE55-8547-A132-0259AE187870}" srcOrd="0" destOrd="0" presId="urn:microsoft.com/office/officeart/2005/8/layout/cycle3"/>
    <dgm:cxn modelId="{4CD66E27-721A-5640-AD22-18510BC02E7F}" type="presParOf" srcId="{9DDD0F3F-DD32-D342-AA26-17FDE0229A01}" destId="{DB2DE9D2-A9C5-6B49-927B-5043DABABA60}" srcOrd="1" destOrd="0" presId="urn:microsoft.com/office/officeart/2005/8/layout/cycle3"/>
    <dgm:cxn modelId="{DC194DFC-8020-104F-BDD4-46596CE5BA36}" type="presParOf" srcId="{9DDD0F3F-DD32-D342-AA26-17FDE0229A01}" destId="{DEC70200-4845-C146-BD68-3C3712EE924C}" srcOrd="2" destOrd="0" presId="urn:microsoft.com/office/officeart/2005/8/layout/cycle3"/>
    <dgm:cxn modelId="{A769C209-5885-194F-B8BB-4D95540FBCA7}" type="presParOf" srcId="{9DDD0F3F-DD32-D342-AA26-17FDE0229A01}" destId="{2CEA231D-0D0F-0649-B32D-178761E5CC4A}" srcOrd="3" destOrd="0" presId="urn:microsoft.com/office/officeart/2005/8/layout/cycle3"/>
    <dgm:cxn modelId="{A306666A-1EC7-DA4D-BCC9-7B3C20078BBF}" type="presParOf" srcId="{9DDD0F3F-DD32-D342-AA26-17FDE0229A01}" destId="{619C58BE-0DF0-C047-B351-C369BB6A4DAF}" srcOrd="4" destOrd="0" presId="urn:microsoft.com/office/officeart/2005/8/layout/cycle3"/>
    <dgm:cxn modelId="{668C1B24-1B01-BB4A-B2DE-4E68D40AF046}" type="presParOf" srcId="{9DDD0F3F-DD32-D342-AA26-17FDE0229A01}" destId="{81178009-ADC9-7143-B31E-F33FC1BF5E60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443876-BB1D-F441-83CB-60911006C7E2}" type="doc">
      <dgm:prSet loTypeId="urn:microsoft.com/office/officeart/2005/8/layout/cycle4" loCatId="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B740E698-4EC3-BD40-BBCA-5B93ED6D07FB}">
      <dgm:prSet phldrT="[Text]"/>
      <dgm:spPr/>
      <dgm:t>
        <a:bodyPr/>
        <a:lstStyle/>
        <a:p>
          <a:r>
            <a:rPr lang="de-DE" dirty="0">
              <a:solidFill>
                <a:srgbClr val="0070C0"/>
              </a:solidFill>
              <a:latin typeface="Comic Sans MS" panose="030F0902030302020204" pitchFamily="66" charset="0"/>
              <a:ea typeface="Ayuthaya" pitchFamily="2" charset="-34"/>
              <a:cs typeface="Ayuthaya" pitchFamily="2" charset="-34"/>
            </a:rPr>
            <a:t>Gemeinsame Entwicklung innerhalb definierter Grenzen</a:t>
          </a:r>
        </a:p>
      </dgm:t>
    </dgm:pt>
    <dgm:pt modelId="{70CD1616-3598-DA4E-8064-FB6437C49E43}" type="parTrans" cxnId="{58C712CE-6093-FF47-8285-6C7816DA8CFB}">
      <dgm:prSet/>
      <dgm:spPr/>
      <dgm:t>
        <a:bodyPr/>
        <a:lstStyle/>
        <a:p>
          <a:endParaRPr lang="de-DE"/>
        </a:p>
      </dgm:t>
    </dgm:pt>
    <dgm:pt modelId="{C5E9E123-8557-4342-8BBF-721D93083DEF}" type="sibTrans" cxnId="{58C712CE-6093-FF47-8285-6C7816DA8CFB}">
      <dgm:prSet/>
      <dgm:spPr/>
      <dgm:t>
        <a:bodyPr/>
        <a:lstStyle/>
        <a:p>
          <a:endParaRPr lang="de-DE"/>
        </a:p>
      </dgm:t>
    </dgm:pt>
    <dgm:pt modelId="{BB12C943-7AAB-884E-9A1E-1768CEA8E21D}">
      <dgm:prSet phldrT="[Text]"/>
      <dgm:spPr/>
      <dgm:t>
        <a:bodyPr/>
        <a:lstStyle/>
        <a:p>
          <a:r>
            <a:rPr lang="de-DE" dirty="0">
              <a:solidFill>
                <a:srgbClr val="0070C0"/>
              </a:solidFill>
              <a:latin typeface="Comic Sans MS" panose="030F0902030302020204" pitchFamily="66" charset="0"/>
            </a:rPr>
            <a:t>Kreative Kooperation und produktiver Wettstreit</a:t>
          </a:r>
        </a:p>
      </dgm:t>
    </dgm:pt>
    <dgm:pt modelId="{9EABD51B-C9CA-5347-B799-13EEC2F80E23}" type="parTrans" cxnId="{642CAEB0-A59D-F644-ABF8-C4D12E8CDB83}">
      <dgm:prSet/>
      <dgm:spPr/>
      <dgm:t>
        <a:bodyPr/>
        <a:lstStyle/>
        <a:p>
          <a:endParaRPr lang="de-DE"/>
        </a:p>
      </dgm:t>
    </dgm:pt>
    <dgm:pt modelId="{1C1AE14B-EB0E-CB47-905C-E4ACBCCC2100}" type="sibTrans" cxnId="{642CAEB0-A59D-F644-ABF8-C4D12E8CDB83}">
      <dgm:prSet/>
      <dgm:spPr/>
      <dgm:t>
        <a:bodyPr/>
        <a:lstStyle/>
        <a:p>
          <a:endParaRPr lang="de-DE"/>
        </a:p>
      </dgm:t>
    </dgm:pt>
    <dgm:pt modelId="{C30D9BE0-3DBF-3A4E-AD0E-67C19045F3A0}">
      <dgm:prSet phldrT="[Text]"/>
      <dgm:spPr/>
      <dgm:t>
        <a:bodyPr/>
        <a:lstStyle/>
        <a:p>
          <a:r>
            <a:rPr lang="de-DE" dirty="0">
              <a:solidFill>
                <a:srgbClr val="0070C0"/>
              </a:solidFill>
              <a:latin typeface="Comic Sans MS" panose="030F0902030302020204" pitchFamily="66" charset="0"/>
            </a:rPr>
            <a:t>Gegenseitiger Respekt und balancierte Gleichwertigkeit</a:t>
          </a:r>
        </a:p>
      </dgm:t>
    </dgm:pt>
    <dgm:pt modelId="{85CF4778-3E22-E546-B350-B0C7D474306F}" type="parTrans" cxnId="{D96C134B-5D11-4A4A-A654-5E64898456D2}">
      <dgm:prSet/>
      <dgm:spPr/>
      <dgm:t>
        <a:bodyPr/>
        <a:lstStyle/>
        <a:p>
          <a:endParaRPr lang="de-DE"/>
        </a:p>
      </dgm:t>
    </dgm:pt>
    <dgm:pt modelId="{B1EF3882-F4D2-4749-92DE-E78F6087830E}" type="sibTrans" cxnId="{D96C134B-5D11-4A4A-A654-5E64898456D2}">
      <dgm:prSet/>
      <dgm:spPr/>
      <dgm:t>
        <a:bodyPr/>
        <a:lstStyle/>
        <a:p>
          <a:endParaRPr lang="de-DE"/>
        </a:p>
      </dgm:t>
    </dgm:pt>
    <dgm:pt modelId="{84CD009A-32D9-D14E-8FC7-D9A3912CB872}">
      <dgm:prSet phldrT="[Text]"/>
      <dgm:spPr/>
      <dgm:t>
        <a:bodyPr/>
        <a:lstStyle/>
        <a:p>
          <a:r>
            <a:rPr lang="de-DE" dirty="0">
              <a:solidFill>
                <a:srgbClr val="0070C0"/>
              </a:solidFill>
              <a:latin typeface="Comic Sans MS" panose="030F0902030302020204" pitchFamily="66" charset="0"/>
            </a:rPr>
            <a:t>Kreisläufige und ausbalancierte Formen der Entwicklung</a:t>
          </a:r>
        </a:p>
      </dgm:t>
    </dgm:pt>
    <dgm:pt modelId="{1B2BB42B-2AEA-EC4E-B1F1-001763B6C113}" type="parTrans" cxnId="{BADDC49C-01BF-5D49-A69F-F4F3E6D1617A}">
      <dgm:prSet/>
      <dgm:spPr/>
      <dgm:t>
        <a:bodyPr/>
        <a:lstStyle/>
        <a:p>
          <a:endParaRPr lang="de-DE"/>
        </a:p>
      </dgm:t>
    </dgm:pt>
    <dgm:pt modelId="{AA1FBDFA-7498-2B4E-AC86-EC39D89C8392}" type="sibTrans" cxnId="{BADDC49C-01BF-5D49-A69F-F4F3E6D1617A}">
      <dgm:prSet/>
      <dgm:spPr/>
      <dgm:t>
        <a:bodyPr/>
        <a:lstStyle/>
        <a:p>
          <a:endParaRPr lang="de-DE"/>
        </a:p>
      </dgm:t>
    </dgm:pt>
    <dgm:pt modelId="{9D5C9617-8420-8D47-A0DE-4CB80F708116}" type="pres">
      <dgm:prSet presAssocID="{2E443876-BB1D-F441-83CB-60911006C7E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F5A30F46-9586-C742-A581-AFEB290E5610}" type="pres">
      <dgm:prSet presAssocID="{2E443876-BB1D-F441-83CB-60911006C7E2}" presName="children" presStyleCnt="0"/>
      <dgm:spPr/>
    </dgm:pt>
    <dgm:pt modelId="{57674E76-BEB3-884E-B3A5-0A4A46F284FC}" type="pres">
      <dgm:prSet presAssocID="{2E443876-BB1D-F441-83CB-60911006C7E2}" presName="childPlaceholder" presStyleCnt="0"/>
      <dgm:spPr/>
    </dgm:pt>
    <dgm:pt modelId="{CE537420-D3AB-4F4B-91B9-B13D49516587}" type="pres">
      <dgm:prSet presAssocID="{2E443876-BB1D-F441-83CB-60911006C7E2}" presName="circle" presStyleCnt="0"/>
      <dgm:spPr/>
    </dgm:pt>
    <dgm:pt modelId="{8651DFE5-6EEA-B140-8BA8-18DF94163D9F}" type="pres">
      <dgm:prSet presAssocID="{2E443876-BB1D-F441-83CB-60911006C7E2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3328B7A5-E738-D947-A668-169EFD5197CA}" type="pres">
      <dgm:prSet presAssocID="{2E443876-BB1D-F441-83CB-60911006C7E2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8FA367A2-332E-CB45-8229-EA5A9D3F0506}" type="pres">
      <dgm:prSet presAssocID="{2E443876-BB1D-F441-83CB-60911006C7E2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75128B3F-14BA-104B-A5BE-6FB1C2F018EA}" type="pres">
      <dgm:prSet presAssocID="{2E443876-BB1D-F441-83CB-60911006C7E2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D8B0BC7D-9A03-9145-82BF-4B2D8997FA20}" type="pres">
      <dgm:prSet presAssocID="{2E443876-BB1D-F441-83CB-60911006C7E2}" presName="quadrantPlaceholder" presStyleCnt="0"/>
      <dgm:spPr/>
    </dgm:pt>
    <dgm:pt modelId="{08471153-EE4E-584A-B15F-5A90398CC923}" type="pres">
      <dgm:prSet presAssocID="{2E443876-BB1D-F441-83CB-60911006C7E2}" presName="center1" presStyleLbl="fgShp" presStyleIdx="0" presStyleCnt="2"/>
      <dgm:spPr/>
    </dgm:pt>
    <dgm:pt modelId="{D31B45E1-56A8-0E4C-90B8-B6CF75B6C392}" type="pres">
      <dgm:prSet presAssocID="{2E443876-BB1D-F441-83CB-60911006C7E2}" presName="center2" presStyleLbl="fgShp" presStyleIdx="1" presStyleCnt="2"/>
      <dgm:spPr/>
    </dgm:pt>
  </dgm:ptLst>
  <dgm:cxnLst>
    <dgm:cxn modelId="{BD583102-DE0F-3749-8370-B605BEB7EB51}" type="presOf" srcId="{B740E698-4EC3-BD40-BBCA-5B93ED6D07FB}" destId="{8651DFE5-6EEA-B140-8BA8-18DF94163D9F}" srcOrd="0" destOrd="0" presId="urn:microsoft.com/office/officeart/2005/8/layout/cycle4"/>
    <dgm:cxn modelId="{89A67C1B-0E18-0E4C-8281-A2B073FF174A}" type="presOf" srcId="{84CD009A-32D9-D14E-8FC7-D9A3912CB872}" destId="{75128B3F-14BA-104B-A5BE-6FB1C2F018EA}" srcOrd="0" destOrd="0" presId="urn:microsoft.com/office/officeart/2005/8/layout/cycle4"/>
    <dgm:cxn modelId="{D96C134B-5D11-4A4A-A654-5E64898456D2}" srcId="{2E443876-BB1D-F441-83CB-60911006C7E2}" destId="{C30D9BE0-3DBF-3A4E-AD0E-67C19045F3A0}" srcOrd="2" destOrd="0" parTransId="{85CF4778-3E22-E546-B350-B0C7D474306F}" sibTransId="{B1EF3882-F4D2-4749-92DE-E78F6087830E}"/>
    <dgm:cxn modelId="{E2F3BF74-081C-A84C-81A7-415A7A1FA072}" type="presOf" srcId="{C30D9BE0-3DBF-3A4E-AD0E-67C19045F3A0}" destId="{8FA367A2-332E-CB45-8229-EA5A9D3F0506}" srcOrd="0" destOrd="0" presId="urn:microsoft.com/office/officeart/2005/8/layout/cycle4"/>
    <dgm:cxn modelId="{68AEF77A-76B9-9E42-835F-04C007046A27}" type="presOf" srcId="{2E443876-BB1D-F441-83CB-60911006C7E2}" destId="{9D5C9617-8420-8D47-A0DE-4CB80F708116}" srcOrd="0" destOrd="0" presId="urn:microsoft.com/office/officeart/2005/8/layout/cycle4"/>
    <dgm:cxn modelId="{BADDC49C-01BF-5D49-A69F-F4F3E6D1617A}" srcId="{2E443876-BB1D-F441-83CB-60911006C7E2}" destId="{84CD009A-32D9-D14E-8FC7-D9A3912CB872}" srcOrd="3" destOrd="0" parTransId="{1B2BB42B-2AEA-EC4E-B1F1-001763B6C113}" sibTransId="{AA1FBDFA-7498-2B4E-AC86-EC39D89C8392}"/>
    <dgm:cxn modelId="{8E422BA2-E005-6D42-AB6E-AA88DCB30A20}" type="presOf" srcId="{BB12C943-7AAB-884E-9A1E-1768CEA8E21D}" destId="{3328B7A5-E738-D947-A668-169EFD5197CA}" srcOrd="0" destOrd="0" presId="urn:microsoft.com/office/officeart/2005/8/layout/cycle4"/>
    <dgm:cxn modelId="{642CAEB0-A59D-F644-ABF8-C4D12E8CDB83}" srcId="{2E443876-BB1D-F441-83CB-60911006C7E2}" destId="{BB12C943-7AAB-884E-9A1E-1768CEA8E21D}" srcOrd="1" destOrd="0" parTransId="{9EABD51B-C9CA-5347-B799-13EEC2F80E23}" sibTransId="{1C1AE14B-EB0E-CB47-905C-E4ACBCCC2100}"/>
    <dgm:cxn modelId="{58C712CE-6093-FF47-8285-6C7816DA8CFB}" srcId="{2E443876-BB1D-F441-83CB-60911006C7E2}" destId="{B740E698-4EC3-BD40-BBCA-5B93ED6D07FB}" srcOrd="0" destOrd="0" parTransId="{70CD1616-3598-DA4E-8064-FB6437C49E43}" sibTransId="{C5E9E123-8557-4342-8BBF-721D93083DEF}"/>
    <dgm:cxn modelId="{FEF650C6-B547-3F46-8EA9-85DEC5A89299}" type="presParOf" srcId="{9D5C9617-8420-8D47-A0DE-4CB80F708116}" destId="{F5A30F46-9586-C742-A581-AFEB290E5610}" srcOrd="0" destOrd="0" presId="urn:microsoft.com/office/officeart/2005/8/layout/cycle4"/>
    <dgm:cxn modelId="{94F1795F-8986-5648-8219-C7D113893554}" type="presParOf" srcId="{F5A30F46-9586-C742-A581-AFEB290E5610}" destId="{57674E76-BEB3-884E-B3A5-0A4A46F284FC}" srcOrd="0" destOrd="0" presId="urn:microsoft.com/office/officeart/2005/8/layout/cycle4"/>
    <dgm:cxn modelId="{6501FEAB-5968-C449-9A86-4D2F95419E3F}" type="presParOf" srcId="{9D5C9617-8420-8D47-A0DE-4CB80F708116}" destId="{CE537420-D3AB-4F4B-91B9-B13D49516587}" srcOrd="1" destOrd="0" presId="urn:microsoft.com/office/officeart/2005/8/layout/cycle4"/>
    <dgm:cxn modelId="{856FC2FA-E392-0C45-BF5D-DD25F85E0136}" type="presParOf" srcId="{CE537420-D3AB-4F4B-91B9-B13D49516587}" destId="{8651DFE5-6EEA-B140-8BA8-18DF94163D9F}" srcOrd="0" destOrd="0" presId="urn:microsoft.com/office/officeart/2005/8/layout/cycle4"/>
    <dgm:cxn modelId="{979304FE-5C52-5E4C-A5BC-64F314D9FA55}" type="presParOf" srcId="{CE537420-D3AB-4F4B-91B9-B13D49516587}" destId="{3328B7A5-E738-D947-A668-169EFD5197CA}" srcOrd="1" destOrd="0" presId="urn:microsoft.com/office/officeart/2005/8/layout/cycle4"/>
    <dgm:cxn modelId="{E44BD676-9903-5346-98A9-66961834B11A}" type="presParOf" srcId="{CE537420-D3AB-4F4B-91B9-B13D49516587}" destId="{8FA367A2-332E-CB45-8229-EA5A9D3F0506}" srcOrd="2" destOrd="0" presId="urn:microsoft.com/office/officeart/2005/8/layout/cycle4"/>
    <dgm:cxn modelId="{62FE3754-C4B9-864C-908B-0E15442115EC}" type="presParOf" srcId="{CE537420-D3AB-4F4B-91B9-B13D49516587}" destId="{75128B3F-14BA-104B-A5BE-6FB1C2F018EA}" srcOrd="3" destOrd="0" presId="urn:microsoft.com/office/officeart/2005/8/layout/cycle4"/>
    <dgm:cxn modelId="{670EB9B7-DBB0-A141-8446-2CFD8696336F}" type="presParOf" srcId="{CE537420-D3AB-4F4B-91B9-B13D49516587}" destId="{D8B0BC7D-9A03-9145-82BF-4B2D8997FA20}" srcOrd="4" destOrd="0" presId="urn:microsoft.com/office/officeart/2005/8/layout/cycle4"/>
    <dgm:cxn modelId="{A2E4B4C9-BAF5-704C-97E1-FF172F665FDD}" type="presParOf" srcId="{9D5C9617-8420-8D47-A0DE-4CB80F708116}" destId="{08471153-EE4E-584A-B15F-5A90398CC923}" srcOrd="2" destOrd="0" presId="urn:microsoft.com/office/officeart/2005/8/layout/cycle4"/>
    <dgm:cxn modelId="{576B9211-746C-8D4F-A241-5AB217AD3111}" type="presParOf" srcId="{9D5C9617-8420-8D47-A0DE-4CB80F708116}" destId="{D31B45E1-56A8-0E4C-90B8-B6CF75B6C39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F0DCD-5317-6341-AADA-876D40BDAEC7}">
      <dsp:nvSpPr>
        <dsp:cNvPr id="0" name=""/>
        <dsp:cNvSpPr/>
      </dsp:nvSpPr>
      <dsp:spPr>
        <a:xfrm>
          <a:off x="2822147" y="1427825"/>
          <a:ext cx="2995612" cy="2995612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6500" kern="1200"/>
        </a:p>
      </dsp:txBody>
      <dsp:txXfrm>
        <a:off x="3260844" y="1866522"/>
        <a:ext cx="2118218" cy="2118218"/>
      </dsp:txXfrm>
    </dsp:sp>
    <dsp:sp modelId="{EC85C95F-FB0C-044F-9FB9-D2ABB85456E3}">
      <dsp:nvSpPr>
        <dsp:cNvPr id="0" name=""/>
        <dsp:cNvSpPr/>
      </dsp:nvSpPr>
      <dsp:spPr>
        <a:xfrm>
          <a:off x="3571050" y="227802"/>
          <a:ext cx="1497806" cy="1497806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3266964"/>
                <a:satOff val="-13592"/>
                <a:lumOff val="32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3266964"/>
                <a:satOff val="-13592"/>
                <a:lumOff val="32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3266964"/>
                <a:satOff val="-13592"/>
                <a:lumOff val="32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6400" kern="1200"/>
        </a:p>
      </dsp:txBody>
      <dsp:txXfrm>
        <a:off x="3790399" y="447151"/>
        <a:ext cx="1059108" cy="1059108"/>
      </dsp:txXfrm>
    </dsp:sp>
    <dsp:sp modelId="{0D0DAC72-6F7A-4946-83AE-F629922E3A01}">
      <dsp:nvSpPr>
        <dsp:cNvPr id="0" name=""/>
        <dsp:cNvSpPr/>
      </dsp:nvSpPr>
      <dsp:spPr>
        <a:xfrm>
          <a:off x="5258869" y="3151191"/>
          <a:ext cx="1497806" cy="1497806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6533927"/>
                <a:satOff val="-27185"/>
                <a:lumOff val="64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6533927"/>
                <a:satOff val="-27185"/>
                <a:lumOff val="64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6533927"/>
                <a:satOff val="-27185"/>
                <a:lumOff val="64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6400" kern="1200"/>
        </a:p>
      </dsp:txBody>
      <dsp:txXfrm>
        <a:off x="5478218" y="3370540"/>
        <a:ext cx="1059108" cy="1059108"/>
      </dsp:txXfrm>
    </dsp:sp>
    <dsp:sp modelId="{ED922C2D-CBA9-154C-9466-ADD7BA890AD4}">
      <dsp:nvSpPr>
        <dsp:cNvPr id="0" name=""/>
        <dsp:cNvSpPr/>
      </dsp:nvSpPr>
      <dsp:spPr>
        <a:xfrm>
          <a:off x="1883231" y="3151191"/>
          <a:ext cx="1497806" cy="1497806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6400" kern="1200"/>
        </a:p>
      </dsp:txBody>
      <dsp:txXfrm>
        <a:off x="2102580" y="3370540"/>
        <a:ext cx="1059108" cy="10591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6539A4-2285-7D4C-9733-B48DE4D6BC4D}">
      <dsp:nvSpPr>
        <dsp:cNvPr id="0" name=""/>
        <dsp:cNvSpPr/>
      </dsp:nvSpPr>
      <dsp:spPr>
        <a:xfrm>
          <a:off x="2829817" y="1001017"/>
          <a:ext cx="2493764" cy="2493764"/>
        </a:xfrm>
        <a:prstGeom prst="ellipse">
          <a:avLst/>
        </a:prstGeom>
        <a:solidFill>
          <a:srgbClr val="CCFFC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1" kern="1200" spc="300" dirty="0">
              <a:solidFill>
                <a:srgbClr val="800000"/>
              </a:solidFill>
            </a:rPr>
            <a:t>GESTALTUNGS-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1" kern="1200" spc="300" dirty="0">
              <a:solidFill>
                <a:srgbClr val="800000"/>
              </a:solidFill>
            </a:rPr>
            <a:t>BEREICHE</a:t>
          </a:r>
        </a:p>
      </dsp:txBody>
      <dsp:txXfrm>
        <a:off x="3195020" y="1366220"/>
        <a:ext cx="1763358" cy="1763358"/>
      </dsp:txXfrm>
    </dsp:sp>
    <dsp:sp modelId="{F30462AB-2FF2-1449-AA3B-856D727C9980}">
      <dsp:nvSpPr>
        <dsp:cNvPr id="0" name=""/>
        <dsp:cNvSpPr/>
      </dsp:nvSpPr>
      <dsp:spPr>
        <a:xfrm>
          <a:off x="3453258" y="445"/>
          <a:ext cx="1246882" cy="1246882"/>
        </a:xfrm>
        <a:prstGeom prst="roundRect">
          <a:avLst/>
        </a:prstGeom>
        <a:solidFill>
          <a:schemeClr val="accent3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/>
            <a:t>Fort- und Ausbildung</a:t>
          </a:r>
        </a:p>
      </dsp:txBody>
      <dsp:txXfrm>
        <a:off x="3514126" y="61313"/>
        <a:ext cx="1125146" cy="1125146"/>
      </dsp:txXfrm>
    </dsp:sp>
    <dsp:sp modelId="{53743F30-EB73-3F4D-9DE2-1E965FAC69BC}">
      <dsp:nvSpPr>
        <dsp:cNvPr id="0" name=""/>
        <dsp:cNvSpPr/>
      </dsp:nvSpPr>
      <dsp:spPr>
        <a:xfrm>
          <a:off x="4859696" y="812452"/>
          <a:ext cx="1246882" cy="1246882"/>
        </a:xfrm>
        <a:prstGeom prst="roundRect">
          <a:avLst/>
        </a:prstGeom>
        <a:solidFill>
          <a:schemeClr val="accent3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/>
            <a:t>Praxis in diversen-</a:t>
          </a:r>
          <a:br>
            <a:rPr lang="de-DE" sz="1200" b="1" kern="1200" dirty="0"/>
          </a:br>
          <a:r>
            <a:rPr lang="de-DE" sz="1200" b="1" kern="1200" dirty="0"/>
            <a:t>Arbeitsfeldern, Formaten, Settings</a:t>
          </a:r>
        </a:p>
      </dsp:txBody>
      <dsp:txXfrm>
        <a:off x="4920564" y="873320"/>
        <a:ext cx="1125146" cy="1125146"/>
      </dsp:txXfrm>
    </dsp:sp>
    <dsp:sp modelId="{A25FCA5B-DBA8-8B4E-B212-4A62946C8B46}">
      <dsp:nvSpPr>
        <dsp:cNvPr id="0" name=""/>
        <dsp:cNvSpPr/>
      </dsp:nvSpPr>
      <dsp:spPr>
        <a:xfrm>
          <a:off x="4859696" y="2436465"/>
          <a:ext cx="1246882" cy="1246882"/>
        </a:xfrm>
        <a:prstGeom prst="roundRect">
          <a:avLst/>
        </a:prstGeom>
        <a:solidFill>
          <a:schemeClr val="accent6">
            <a:alpha val="67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/>
            <a:t>Rahmung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/>
            <a:t>Theorie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/>
            <a:t>Forschung</a:t>
          </a:r>
        </a:p>
      </dsp:txBody>
      <dsp:txXfrm>
        <a:off x="4920564" y="2497333"/>
        <a:ext cx="1125146" cy="1125146"/>
      </dsp:txXfrm>
    </dsp:sp>
    <dsp:sp modelId="{BB243D96-1D8B-0346-AAAC-723DA582956E}">
      <dsp:nvSpPr>
        <dsp:cNvPr id="0" name=""/>
        <dsp:cNvSpPr/>
      </dsp:nvSpPr>
      <dsp:spPr>
        <a:xfrm>
          <a:off x="3453258" y="3248472"/>
          <a:ext cx="1246882" cy="1246882"/>
        </a:xfrm>
        <a:prstGeom prst="roundRect">
          <a:avLst/>
        </a:prstGeom>
        <a:solidFill>
          <a:srgbClr val="3366FF">
            <a:alpha val="29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/>
            <a:t>Engagement in Allianzen und Netzwerken &amp; Begleitung von Aktivisten</a:t>
          </a:r>
        </a:p>
      </dsp:txBody>
      <dsp:txXfrm>
        <a:off x="3514126" y="3309340"/>
        <a:ext cx="1125146" cy="1125146"/>
      </dsp:txXfrm>
    </dsp:sp>
    <dsp:sp modelId="{F75D4C5E-F6F3-2945-B4BF-FF7C00308325}">
      <dsp:nvSpPr>
        <dsp:cNvPr id="0" name=""/>
        <dsp:cNvSpPr/>
      </dsp:nvSpPr>
      <dsp:spPr>
        <a:xfrm>
          <a:off x="2046821" y="2436465"/>
          <a:ext cx="1246882" cy="1246882"/>
        </a:xfrm>
        <a:prstGeom prst="roundRect">
          <a:avLst/>
        </a:prstGeom>
        <a:solidFill>
          <a:schemeClr val="accent3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/>
            <a:t>Organisationen transformieren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/>
            <a:t>Klimaneutral und gemeinwohl-orientiert</a:t>
          </a:r>
        </a:p>
      </dsp:txBody>
      <dsp:txXfrm>
        <a:off x="2107689" y="2497333"/>
        <a:ext cx="1125146" cy="1125146"/>
      </dsp:txXfrm>
    </dsp:sp>
    <dsp:sp modelId="{D02C89B0-39CA-4141-8B4F-46862ABF6ECC}">
      <dsp:nvSpPr>
        <dsp:cNvPr id="0" name=""/>
        <dsp:cNvSpPr/>
      </dsp:nvSpPr>
      <dsp:spPr>
        <a:xfrm>
          <a:off x="2046821" y="812452"/>
          <a:ext cx="1246882" cy="1246882"/>
        </a:xfrm>
        <a:prstGeom prst="roundRect">
          <a:avLst/>
        </a:prstGeom>
        <a:solidFill>
          <a:srgbClr val="008080">
            <a:alpha val="47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/>
            <a:t>Vernetzung &amp; Öffentlichkeits-arbeit</a:t>
          </a:r>
        </a:p>
      </dsp:txBody>
      <dsp:txXfrm>
        <a:off x="2107689" y="873320"/>
        <a:ext cx="1125146" cy="11251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2DE9D2-A9C5-6B49-927B-5043DABABA60}">
      <dsp:nvSpPr>
        <dsp:cNvPr id="0" name=""/>
        <dsp:cNvSpPr/>
      </dsp:nvSpPr>
      <dsp:spPr>
        <a:xfrm>
          <a:off x="260899" y="-52423"/>
          <a:ext cx="4680738" cy="4680738"/>
        </a:xfrm>
        <a:prstGeom prst="circularArrow">
          <a:avLst>
            <a:gd name="adj1" fmla="val 5544"/>
            <a:gd name="adj2" fmla="val 330680"/>
            <a:gd name="adj3" fmla="val 13629596"/>
            <a:gd name="adj4" fmla="val 17475678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44C4F9-CE55-8547-A132-0259AE187870}">
      <dsp:nvSpPr>
        <dsp:cNvPr id="0" name=""/>
        <dsp:cNvSpPr/>
      </dsp:nvSpPr>
      <dsp:spPr>
        <a:xfrm>
          <a:off x="1821694" y="-38068"/>
          <a:ext cx="2328567" cy="1239152"/>
        </a:xfrm>
        <a:prstGeom prst="round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>
              <a:solidFill>
                <a:srgbClr val="0067F4"/>
              </a:solidFill>
              <a:latin typeface="Comic Sans MS" panose="030F0902030302020204" pitchFamily="66" charset="0"/>
            </a:rPr>
            <a:t>In welcher Situation, welchem Zustand befindet wir uns?</a:t>
          </a:r>
          <a:br>
            <a:rPr lang="de-DE" sz="1600" b="1" kern="1200" dirty="0">
              <a:solidFill>
                <a:srgbClr val="0067F4"/>
              </a:solidFill>
            </a:rPr>
          </a:br>
          <a:endParaRPr lang="de-DE" sz="1600" b="1" kern="1200" dirty="0">
            <a:solidFill>
              <a:srgbClr val="0067F4"/>
            </a:solidFill>
          </a:endParaRPr>
        </a:p>
      </dsp:txBody>
      <dsp:txXfrm>
        <a:off x="1882184" y="22422"/>
        <a:ext cx="2207587" cy="1118172"/>
      </dsp:txXfrm>
    </dsp:sp>
    <dsp:sp modelId="{DEC70200-4845-C146-BD68-3C3712EE924C}">
      <dsp:nvSpPr>
        <dsp:cNvPr id="0" name=""/>
        <dsp:cNvSpPr/>
      </dsp:nvSpPr>
      <dsp:spPr>
        <a:xfrm>
          <a:off x="3461232" y="1420413"/>
          <a:ext cx="2846204" cy="1080662"/>
        </a:xfrm>
        <a:prstGeom prst="round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>
              <a:solidFill>
                <a:srgbClr val="0067F4"/>
              </a:solidFill>
              <a:latin typeface="Comic Sans MS" panose="030F0902030302020204" pitchFamily="66" charset="0"/>
            </a:rPr>
            <a:t>Wie sind wir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>
              <a:solidFill>
                <a:srgbClr val="0067F4"/>
              </a:solidFill>
              <a:latin typeface="Comic Sans MS" panose="030F0902030302020204" pitchFamily="66" charset="0"/>
            </a:rPr>
            <a:t>dahin gekommen?</a:t>
          </a:r>
        </a:p>
      </dsp:txBody>
      <dsp:txXfrm>
        <a:off x="3513986" y="1473167"/>
        <a:ext cx="2740696" cy="975154"/>
      </dsp:txXfrm>
    </dsp:sp>
    <dsp:sp modelId="{2CEA231D-0D0F-0649-B32D-178761E5CC4A}">
      <dsp:nvSpPr>
        <dsp:cNvPr id="0" name=""/>
        <dsp:cNvSpPr/>
      </dsp:nvSpPr>
      <dsp:spPr>
        <a:xfrm>
          <a:off x="2402075" y="2693466"/>
          <a:ext cx="3912321" cy="1080662"/>
        </a:xfrm>
        <a:prstGeom prst="round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200" b="1" kern="1200" dirty="0"/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>
              <a:solidFill>
                <a:srgbClr val="C00000"/>
              </a:solidFill>
              <a:latin typeface="Comic Sans MS" panose="030F0902030302020204" pitchFamily="66" charset="0"/>
            </a:rPr>
            <a:t>Worin bestehen die Entwicklungsherausforderungen?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100" b="1" kern="1200" dirty="0"/>
        </a:p>
      </dsp:txBody>
      <dsp:txXfrm>
        <a:off x="2454829" y="2746220"/>
        <a:ext cx="3806813" cy="975154"/>
      </dsp:txXfrm>
    </dsp:sp>
    <dsp:sp modelId="{619C58BE-0DF0-C047-B351-C369BB6A4DAF}">
      <dsp:nvSpPr>
        <dsp:cNvPr id="0" name=""/>
        <dsp:cNvSpPr/>
      </dsp:nvSpPr>
      <dsp:spPr>
        <a:xfrm>
          <a:off x="0" y="3017373"/>
          <a:ext cx="2447505" cy="1080662"/>
        </a:xfrm>
        <a:prstGeom prst="round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>
              <a:solidFill>
                <a:srgbClr val="C00000"/>
              </a:solidFill>
              <a:latin typeface="Comic Sans MS" panose="030F0902030302020204" pitchFamily="66" charset="0"/>
            </a:rPr>
            <a:t>Wie können wir nachhaltige Lösungen entwickeln und umsetzen</a:t>
          </a:r>
        </a:p>
      </dsp:txBody>
      <dsp:txXfrm>
        <a:off x="52754" y="3070127"/>
        <a:ext cx="2341997" cy="975154"/>
      </dsp:txXfrm>
    </dsp:sp>
    <dsp:sp modelId="{81178009-ADC9-7143-B31E-F33FC1BF5E60}">
      <dsp:nvSpPr>
        <dsp:cNvPr id="0" name=""/>
        <dsp:cNvSpPr/>
      </dsp:nvSpPr>
      <dsp:spPr>
        <a:xfrm>
          <a:off x="0" y="1051099"/>
          <a:ext cx="2161324" cy="1080662"/>
        </a:xfrm>
        <a:prstGeom prst="round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de-DE" sz="1200" b="1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600" b="1" kern="1200" dirty="0">
              <a:solidFill>
                <a:srgbClr val="C00000"/>
              </a:solidFill>
              <a:latin typeface="Comic Sans MS" panose="030F0902030302020204" pitchFamily="66" charset="0"/>
            </a:rPr>
            <a:t>Welche Pfade und </a:t>
          </a:r>
          <a:br>
            <a:rPr lang="de-DE" sz="1600" b="1" kern="1200" dirty="0">
              <a:solidFill>
                <a:srgbClr val="C00000"/>
              </a:solidFill>
              <a:latin typeface="Comic Sans MS" panose="030F0902030302020204" pitchFamily="66" charset="0"/>
            </a:rPr>
          </a:br>
          <a:r>
            <a:rPr lang="de-DE" sz="1600" b="1" kern="1200" dirty="0">
              <a:solidFill>
                <a:srgbClr val="C00000"/>
              </a:solidFill>
              <a:latin typeface="Comic Sans MS" panose="030F0902030302020204" pitchFamily="66" charset="0"/>
            </a:rPr>
            <a:t>konkrete Projekte verfolgen wir?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100" b="1" kern="1200" dirty="0"/>
        </a:p>
      </dsp:txBody>
      <dsp:txXfrm>
        <a:off x="52754" y="1103853"/>
        <a:ext cx="2055816" cy="9751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51DFE5-6EEA-B140-8BA8-18DF94163D9F}">
      <dsp:nvSpPr>
        <dsp:cNvPr id="0" name=""/>
        <dsp:cNvSpPr/>
      </dsp:nvSpPr>
      <dsp:spPr>
        <a:xfrm>
          <a:off x="2226722" y="260603"/>
          <a:ext cx="1979676" cy="1979676"/>
        </a:xfrm>
        <a:prstGeom prst="pieWedg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0070C0"/>
              </a:solidFill>
              <a:latin typeface="Comic Sans MS" panose="030F0902030302020204" pitchFamily="66" charset="0"/>
              <a:ea typeface="Ayuthaya" pitchFamily="2" charset="-34"/>
              <a:cs typeface="Ayuthaya" pitchFamily="2" charset="-34"/>
            </a:rPr>
            <a:t>Gemeinsame Entwicklung innerhalb definierter Grenzen</a:t>
          </a:r>
        </a:p>
      </dsp:txBody>
      <dsp:txXfrm>
        <a:off x="2806556" y="840437"/>
        <a:ext cx="1399842" cy="1399842"/>
      </dsp:txXfrm>
    </dsp:sp>
    <dsp:sp modelId="{3328B7A5-E738-D947-A668-169EFD5197CA}">
      <dsp:nvSpPr>
        <dsp:cNvPr id="0" name=""/>
        <dsp:cNvSpPr/>
      </dsp:nvSpPr>
      <dsp:spPr>
        <a:xfrm rot="5400000">
          <a:off x="4297839" y="260603"/>
          <a:ext cx="1979676" cy="1979676"/>
        </a:xfrm>
        <a:prstGeom prst="pieWedge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0070C0"/>
              </a:solidFill>
              <a:latin typeface="Comic Sans MS" panose="030F0902030302020204" pitchFamily="66" charset="0"/>
            </a:rPr>
            <a:t>Kreative Kooperation und produktiver Wettstreit</a:t>
          </a:r>
        </a:p>
      </dsp:txBody>
      <dsp:txXfrm rot="-5400000">
        <a:off x="4297839" y="840437"/>
        <a:ext cx="1399842" cy="1399842"/>
      </dsp:txXfrm>
    </dsp:sp>
    <dsp:sp modelId="{8FA367A2-332E-CB45-8229-EA5A9D3F0506}">
      <dsp:nvSpPr>
        <dsp:cNvPr id="0" name=""/>
        <dsp:cNvSpPr/>
      </dsp:nvSpPr>
      <dsp:spPr>
        <a:xfrm rot="10800000">
          <a:off x="4297839" y="2331719"/>
          <a:ext cx="1979676" cy="1979676"/>
        </a:xfrm>
        <a:prstGeom prst="pieWedge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0070C0"/>
              </a:solidFill>
              <a:latin typeface="Comic Sans MS" panose="030F0902030302020204" pitchFamily="66" charset="0"/>
            </a:rPr>
            <a:t>Gegenseitiger Respekt und balancierte Gleichwertigkeit</a:t>
          </a:r>
        </a:p>
      </dsp:txBody>
      <dsp:txXfrm rot="10800000">
        <a:off x="4297839" y="2331719"/>
        <a:ext cx="1399842" cy="1399842"/>
      </dsp:txXfrm>
    </dsp:sp>
    <dsp:sp modelId="{75128B3F-14BA-104B-A5BE-6FB1C2F018EA}">
      <dsp:nvSpPr>
        <dsp:cNvPr id="0" name=""/>
        <dsp:cNvSpPr/>
      </dsp:nvSpPr>
      <dsp:spPr>
        <a:xfrm rot="16200000">
          <a:off x="2226722" y="2331719"/>
          <a:ext cx="1979676" cy="1979676"/>
        </a:xfrm>
        <a:prstGeom prst="pieWedge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0070C0"/>
              </a:solidFill>
              <a:latin typeface="Comic Sans MS" panose="030F0902030302020204" pitchFamily="66" charset="0"/>
            </a:rPr>
            <a:t>Kreisläufige und ausbalancierte Formen der Entwicklung</a:t>
          </a:r>
        </a:p>
      </dsp:txBody>
      <dsp:txXfrm rot="5400000">
        <a:off x="2806556" y="2331719"/>
        <a:ext cx="1399842" cy="1399842"/>
      </dsp:txXfrm>
    </dsp:sp>
    <dsp:sp modelId="{08471153-EE4E-584A-B15F-5A90398CC923}">
      <dsp:nvSpPr>
        <dsp:cNvPr id="0" name=""/>
        <dsp:cNvSpPr/>
      </dsp:nvSpPr>
      <dsp:spPr>
        <a:xfrm>
          <a:off x="3910362" y="1874520"/>
          <a:ext cx="683514" cy="594360"/>
        </a:xfrm>
        <a:prstGeom prst="circular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D31B45E1-56A8-0E4C-90B8-B6CF75B6C392}">
      <dsp:nvSpPr>
        <dsp:cNvPr id="0" name=""/>
        <dsp:cNvSpPr/>
      </dsp:nvSpPr>
      <dsp:spPr>
        <a:xfrm rot="10800000">
          <a:off x="3910362" y="2103119"/>
          <a:ext cx="683514" cy="594360"/>
        </a:xfrm>
        <a:prstGeom prst="circular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D0ACE-728A-E441-8EB7-A851494BCFD7}" type="datetimeFigureOut">
              <a:rPr lang="de-DE"/>
              <a:pPr/>
              <a:t>25.03.24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79E6D-93A5-9F4A-A230-04C9CCCA95EA}" type="slidenum">
              <a:rPr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/>
              <a:t>...It is a pleasure for me to share some ideas about the </a:t>
            </a:r>
          </a:p>
          <a:p>
            <a:pPr eaLnBrk="1" hangingPunct="1"/>
            <a:r>
              <a:rPr lang="de-DE"/>
              <a:t>Development of partner relationships with you to night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6CD225-724E-274D-808E-6AF08CC35783}" type="slidenum">
              <a:rPr lang="de-DE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8852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/>
              <a:t>...It is a pleasure for me to share some ideas about the </a:t>
            </a:r>
          </a:p>
          <a:p>
            <a:pPr eaLnBrk="1" hangingPunct="1"/>
            <a:r>
              <a:rPr lang="de-DE"/>
              <a:t>Development of partner relationships with you to night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6CD225-724E-274D-808E-6AF08CC35783}" type="slidenum">
              <a:rPr lang="de-DE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1036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/>
              <a:t>...It is a pleasure for me to share some ideas about the </a:t>
            </a:r>
          </a:p>
          <a:p>
            <a:pPr eaLnBrk="1" hangingPunct="1"/>
            <a:r>
              <a:rPr lang="de-DE"/>
              <a:t>Development of partner relationships with you to night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6CD225-724E-274D-808E-6AF08CC35783}" type="slidenum">
              <a:rPr lang="de-DE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0855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/>
              <a:t>...It is a pleasure for me to share some ideas about the </a:t>
            </a:r>
          </a:p>
          <a:p>
            <a:pPr eaLnBrk="1" hangingPunct="1"/>
            <a:r>
              <a:rPr lang="de-DE"/>
              <a:t>Development of partner relationships with you to night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6CD225-724E-274D-808E-6AF08CC35783}" type="slidenum">
              <a:rPr lang="de-DE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2970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/>
              <a:t>...It is a pleasure for me to share some ideas about the </a:t>
            </a:r>
          </a:p>
          <a:p>
            <a:pPr eaLnBrk="1" hangingPunct="1"/>
            <a:r>
              <a:rPr lang="de-DE"/>
              <a:t>Development of partner relationships with you to night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6CD225-724E-274D-808E-6AF08CC35783}" type="slidenum">
              <a:rPr lang="de-DE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5326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/>
              <a:t>...It is a pleasure for me to share some ideas about the </a:t>
            </a:r>
          </a:p>
          <a:p>
            <a:pPr eaLnBrk="1" hangingPunct="1"/>
            <a:r>
              <a:rPr lang="de-DE"/>
              <a:t>Development of partner relationships with you to night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6CD225-724E-274D-808E-6AF08CC35783}" type="slidenum">
              <a:rPr lang="de-DE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4095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/>
              <a:t>...It is a pleasure for me to share some ideas about the </a:t>
            </a:r>
          </a:p>
          <a:p>
            <a:pPr eaLnBrk="1" hangingPunct="1"/>
            <a:r>
              <a:rPr lang="de-DE"/>
              <a:t>Development of partner relationships with you to night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6CD225-724E-274D-808E-6AF08CC35783}" type="slidenum">
              <a:rPr lang="de-DE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2572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/>
              <a:t>...It is a pleasure for me to share some ideas about the </a:t>
            </a:r>
          </a:p>
          <a:p>
            <a:pPr eaLnBrk="1" hangingPunct="1"/>
            <a:r>
              <a:rPr lang="de-DE"/>
              <a:t>Development of partner relationships with you to night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6CD225-724E-274D-808E-6AF08CC35783}" type="slidenum">
              <a:rPr lang="de-DE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3807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/>
              <a:t>...It is a pleasure for me to share some ideas about the </a:t>
            </a:r>
          </a:p>
          <a:p>
            <a:pPr eaLnBrk="1" hangingPunct="1"/>
            <a:r>
              <a:rPr lang="de-DE"/>
              <a:t>Development of partner relationships with you to night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6CD225-724E-274D-808E-6AF08CC35783}" type="slidenum">
              <a:rPr lang="de-DE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50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/>
              <a:t>...It is a pleasure for me to share some ideas about the </a:t>
            </a:r>
          </a:p>
          <a:p>
            <a:pPr eaLnBrk="1" hangingPunct="1"/>
            <a:r>
              <a:rPr lang="de-DE"/>
              <a:t>Development of partner relationships with you to night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6CD225-724E-274D-808E-6AF08CC35783}" type="slidenum">
              <a:rPr lang="de-DE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7989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/>
              <a:t>...It is a pleasure for me to share some ideas about the </a:t>
            </a:r>
          </a:p>
          <a:p>
            <a:pPr eaLnBrk="1" hangingPunct="1"/>
            <a:r>
              <a:rPr lang="de-DE"/>
              <a:t>Development of partner relationships with you to night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6CD225-724E-274D-808E-6AF08CC35783}" type="slidenum">
              <a:rPr lang="de-DE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6137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/>
              <a:t>...It is a pleasure for me to share some ideas about the </a:t>
            </a:r>
          </a:p>
          <a:p>
            <a:pPr eaLnBrk="1" hangingPunct="1"/>
            <a:r>
              <a:rPr lang="de-DE"/>
              <a:t>Development of partner relationships with you to night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6CD225-724E-274D-808E-6AF08CC35783}" type="slidenum">
              <a:rPr lang="de-DE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7746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/>
              <a:t>...It is a pleasure for me to share some ideas about the </a:t>
            </a:r>
          </a:p>
          <a:p>
            <a:pPr eaLnBrk="1" hangingPunct="1"/>
            <a:r>
              <a:rPr lang="de-DE"/>
              <a:t>Development of partner relationships with you to night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6CD225-724E-274D-808E-6AF08CC35783}" type="slidenum">
              <a:rPr lang="de-DE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107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E3362E-1C14-1242-FAC5-D88749AC1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8790FA8-F5EB-C56A-8456-50B7D8A30E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153E3B-AD01-DE21-D1CB-E789E2217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CB7F4-F645-3848-8B7D-F60FC44F0D5B}" type="datetimeFigureOut">
              <a:rPr lang="de-DE" smtClean="0"/>
              <a:pPr/>
              <a:t>25.03.24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A98D18-1CD6-6DC1-D0CD-643FF918E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0A43C1-B7A3-19A7-44EC-B7BD228BD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83042-9FE7-994E-AEBD-3D34F350BA4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795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861075-4F9E-07F0-3B8A-820EFC248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179B825-3078-BF40-41E1-661C1FA53F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8EBB0B7-CD7E-C8A2-CDBC-BAA9FB248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CB7F4-F645-3848-8B7D-F60FC44F0D5B}" type="datetimeFigureOut">
              <a:rPr lang="de-DE" smtClean="0"/>
              <a:pPr/>
              <a:t>25.03.24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C9AC2F-72AA-D93C-D5A0-8A94690AD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B1E1CD-0DB9-90DE-7EEB-7AD864972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83042-9FE7-994E-AEBD-3D34F350BA4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221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488FA81-12FA-29F2-CA99-16FC0E44E1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5F29CDE-0E09-862F-7859-C9A0C2ED52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E253F98-4C62-B4E7-BFB7-20C14F012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CB7F4-F645-3848-8B7D-F60FC44F0D5B}" type="datetimeFigureOut">
              <a:rPr lang="de-DE" smtClean="0"/>
              <a:pPr/>
              <a:t>25.03.24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FCD5B4-F026-0CCA-7389-363CC97C0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E12F5F-75A5-9320-D5DF-5E95535B0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83042-9FE7-994E-AEBD-3D34F350BA4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1242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65499E-2351-B4D3-88C4-BEB56C7D4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DFEE39-F411-2593-A24A-096544E3B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033B90-D39C-9040-FBB2-CAF3B4ADE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CB7F4-F645-3848-8B7D-F60FC44F0D5B}" type="datetimeFigureOut">
              <a:rPr lang="de-DE" smtClean="0"/>
              <a:pPr/>
              <a:t>25.03.24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103600-BC0E-6EB8-C882-B7DA994DC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3E16639-0853-5EF6-6ABA-93D9F5969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83042-9FE7-994E-AEBD-3D34F350BA4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6266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3166B2-BDD9-1B8C-8335-7F424A865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D9D8B50-16CA-DDFC-1762-FE860C8E2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FF83AD-8EC7-06D0-8435-C4F5AFEAB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CB7F4-F645-3848-8B7D-F60FC44F0D5B}" type="datetimeFigureOut">
              <a:rPr lang="de-DE" smtClean="0"/>
              <a:pPr/>
              <a:t>25.03.24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AADA4B4-CBA2-BF0E-33E5-C6518C03C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5AE4EDC-95C6-3CAD-52FB-FA974FC2A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83042-9FE7-994E-AEBD-3D34F350BA4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2563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C4BEA4-15DF-237E-E5F7-32C80380A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C4F9BD-80FB-12A7-F6E6-59CDA21F45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FF38C17-5D83-573F-D59D-619B567440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BD2CBC8-AD67-DBFD-DF76-5603CE453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CB7F4-F645-3848-8B7D-F60FC44F0D5B}" type="datetimeFigureOut">
              <a:rPr lang="de-DE" smtClean="0"/>
              <a:pPr/>
              <a:t>25.03.24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4274C8F-08E8-4E55-0277-5AA8776AF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8FE8609-4F85-0DE2-116D-3741D4356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83042-9FE7-994E-AEBD-3D34F350BA4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613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C5D0AC-EE23-3E2C-ED8A-64A21E018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64770A6-C002-52C4-A507-DCE81A38A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8D17D18-C8F4-25CA-3D96-EA3A32CE09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E863F1C-1A96-FD4D-E920-23B0C69B4C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FCEC7C9-2424-E58F-80A8-C4E4902A5E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C486976-54B9-3F0F-EC9E-A5345D12D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CB7F4-F645-3848-8B7D-F60FC44F0D5B}" type="datetimeFigureOut">
              <a:rPr lang="de-DE" smtClean="0"/>
              <a:pPr/>
              <a:t>25.03.24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4B6F4FC-99AC-CF69-9726-2517ED5A3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F6AF748-CE4F-75EB-EE07-A8F5ED24A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83042-9FE7-994E-AEBD-3D34F350BA4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20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75FD2C-D452-4590-733A-4BF8C0E3F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0187E93-0D58-1EBE-1B24-593BA0205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CB7F4-F645-3848-8B7D-F60FC44F0D5B}" type="datetimeFigureOut">
              <a:rPr lang="de-DE" smtClean="0"/>
              <a:pPr/>
              <a:t>25.03.24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53F4CE1-976F-CD32-AA28-1828FF443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E9064CE-83B4-9ACC-05D1-A9C757D9B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83042-9FE7-994E-AEBD-3D34F350BA4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75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5036730-BC5C-0DE3-9A0D-B0CB58DB4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CB7F4-F645-3848-8B7D-F60FC44F0D5B}" type="datetimeFigureOut">
              <a:rPr lang="de-DE" smtClean="0"/>
              <a:pPr/>
              <a:t>25.03.24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6C9295E-527A-74E4-E573-F0492E7CE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2F2CA9C-D19D-ECFD-2E0A-B2142E957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83042-9FE7-994E-AEBD-3D34F350BA4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7990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E80138-E31C-FA16-EE19-EA559CA42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C14A43-D358-709E-9B5D-24A381B0D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FB98E5D-5EBD-849D-0E81-ED12A8842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F6334FC-FA8E-5636-0E3C-7125CD366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CB7F4-F645-3848-8B7D-F60FC44F0D5B}" type="datetimeFigureOut">
              <a:rPr lang="de-DE" smtClean="0"/>
              <a:pPr/>
              <a:t>25.03.24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2C23D06-3C78-F5D5-9B32-C7344120D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592ECA5-4338-57A5-94DA-B2AECE4DD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83042-9FE7-994E-AEBD-3D34F350BA4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5362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418CB7-8098-D70F-A43C-82604F546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0100B4D-C48F-ECDE-E5BD-7998B5D9A9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2D1D2D1-CEA8-13E9-4647-16A188F332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A382E01-044C-D566-D427-D3029C375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CB7F4-F645-3848-8B7D-F60FC44F0D5B}" type="datetimeFigureOut">
              <a:rPr lang="de-DE" smtClean="0"/>
              <a:pPr/>
              <a:t>25.03.24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17C2CFF-37FD-658A-9199-4F0CB4307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476C1E-C350-2AFF-CC29-801F33DF6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83042-9FE7-994E-AEBD-3D34F350BA4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0486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3841580-4119-7760-1393-D873CBC02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E662B2E-A270-A5E4-59F1-36E2FF784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91F4DE7-8CD9-DDC9-BD38-87476E2005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CB7F4-F645-3848-8B7D-F60FC44F0D5B}" type="datetimeFigureOut">
              <a:rPr lang="de-DE" smtClean="0"/>
              <a:pPr/>
              <a:t>25.03.24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EB65D79-2F1F-3E35-4856-C0B9D1D7EC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8FA1AB-21E9-E440-8E8F-0BB9FDE181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83042-9FE7-994E-AEBD-3D34F350BA4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2969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12" Type="http://schemas.openxmlformats.org/officeDocument/2006/relationships/image" Target="../media/image8.sv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7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anbleckwedel/Library/Group%20Containers/UBF8T346G9.ms/WebArchiveCopyPasteTempFiles/com.microsoft.Word/page5image3209483936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anbleckwedel/Library/Group%20Containers/UBF8T346G9.ms/WebArchiveCopyPasteTempFiles/com.microsoft.Word/page5image3209483936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3364393-6763-55D5-0CFD-E5918CF6C41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67978" cy="563042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DCA05C5-2BCF-306F-11B5-2D8E2F539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369022"/>
          </a:xfrm>
        </p:spPr>
        <p:txBody>
          <a:bodyPr>
            <a:normAutofit/>
          </a:bodyPr>
          <a:lstStyle/>
          <a:p>
            <a:pPr algn="ctr"/>
            <a:r>
              <a:rPr lang="de-DE" sz="5300" dirty="0">
                <a:solidFill>
                  <a:srgbClr val="0070C0"/>
                </a:solidFill>
              </a:rPr>
              <a:t>Die DGSF unterwegs zur klimafreundlichen Organisation </a:t>
            </a:r>
            <a:br>
              <a:rPr lang="de-DE" dirty="0"/>
            </a:b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FA775C-CFF2-9C2D-6A8D-D29AED79F52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9144000" cy="2319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sz="2200" dirty="0"/>
              <a:t>			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C86EFCD-A5F1-1BD8-8D10-EF047091C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615" y="609600"/>
            <a:ext cx="1578769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770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9095800"/>
              </p:ext>
            </p:extLst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747" name="Datumsplatzhalter 2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fld id="{D46CCD1C-6B0F-CD4E-A0DD-0DEF9B07F7BB}" type="datetime1">
              <a:rPr lang="de-DE" smtClean="0">
                <a:latin typeface="Arial" pitchFamily="-99" charset="0"/>
              </a:rPr>
              <a:pPr/>
              <a:t>25.03.24</a:t>
            </a:fld>
            <a:endParaRPr lang="de-DE">
              <a:latin typeface="Arial" pitchFamily="-99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6E526B66-A6EE-9D4C-ADA2-C2AF9772C9CC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2197C4-1364-699B-D413-29642AFE718B}"/>
              </a:ext>
            </a:extLst>
          </p:cNvPr>
          <p:cNvSpPr txBox="1">
            <a:spLocks/>
          </p:cNvSpPr>
          <p:nvPr/>
        </p:nvSpPr>
        <p:spPr>
          <a:xfrm>
            <a:off x="612775" y="587374"/>
            <a:ext cx="8153400" cy="349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de-DE" sz="2400" dirty="0">
                <a:solidFill>
                  <a:srgbClr val="0070C0"/>
                </a:solidFill>
                <a:latin typeface="Comic Sans MS" panose="030F0902030302020204" pitchFamily="66" charset="0"/>
                <a:ea typeface="ＭＳ Ｐゴシック" pitchFamily="-99" charset="-128"/>
                <a:cs typeface="ＭＳ Ｐゴシック" pitchFamily="-99" charset="-128"/>
              </a:rPr>
            </a:br>
            <a:r>
              <a:rPr lang="de-DE" sz="2400" dirty="0">
                <a:solidFill>
                  <a:srgbClr val="0070C0"/>
                </a:solidFill>
                <a:latin typeface="Comic Sans MS" panose="030F0902030302020204" pitchFamily="66" charset="0"/>
                <a:ea typeface="ＭＳ Ｐゴシック" pitchFamily="-99" charset="-128"/>
                <a:cs typeface="ＭＳ Ｐゴシック" pitchFamily="-99" charset="-128"/>
              </a:rPr>
              <a:t>Aufgabenfelder und Gestaltungsbereiche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2AD634A3-4CC6-40C7-EE52-BC5319B82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622300"/>
          </a:xfrm>
        </p:spPr>
        <p:txBody>
          <a:bodyPr>
            <a:noAutofit/>
          </a:bodyPr>
          <a:lstStyle/>
          <a:p>
            <a:pPr algn="ctr" eaLnBrk="1" hangingPunct="1"/>
            <a:r>
              <a:rPr lang="de-DE" altLang="de-DE" sz="1600" dirty="0">
                <a:solidFill>
                  <a:srgbClr val="0070C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DGSF unterwegs zur klimafreundlichen Organisation </a:t>
            </a:r>
            <a:endParaRPr lang="de-DE" sz="1600" dirty="0">
              <a:solidFill>
                <a:srgbClr val="0070C0"/>
              </a:solidFill>
              <a:latin typeface="Comic Sans MS" panose="030F0902030302020204" pitchFamily="66" charset="0"/>
              <a:ea typeface="ＭＳ Ｐゴシック" pitchFamily="-99" charset="-128"/>
              <a:cs typeface="ＭＳ Ｐゴシック" pitchFamily="-99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06539A4-2285-7D4C-9733-B48DE4D6BC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0462AB-2FF2-1449-AA3B-856D727C99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3743F30-EB73-3F4D-9DE2-1E965FAC69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25FCA5B-DBA8-8B4E-B212-4A62946C8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243D96-1D8B-0346-AAAC-723DA5829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75D4C5E-F6F3-2945-B4BF-FF7C003083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02C89B0-39CA-4141-8B4F-46862ABF6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6">
                                            <p:graphicEl>
                                              <a:dgm id="{D06539A4-2285-7D4C-9733-B48DE4D6BC4D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6">
                                            <p:graphicEl>
                                              <a:dgm id="{F30462AB-2FF2-1449-AA3B-856D727C9980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6">
                                            <p:graphicEl>
                                              <a:dgm id="{53743F30-EB73-3F4D-9DE2-1E965FAC69BC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6">
                                            <p:graphicEl>
                                              <a:dgm id="{A25FCA5B-DBA8-8B4E-B212-4A62946C8B46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6">
                                            <p:graphicEl>
                                              <a:dgm id="{BB243D96-1D8B-0346-AAAC-723DA582956E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6">
                                            <p:graphicEl>
                                              <a:dgm id="{F75D4C5E-F6F3-2945-B4BF-FF7C00308325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6">
                                            <p:graphicEl>
                                              <a:dgm id="{D02C89B0-39CA-4141-8B4F-46862ABF6ECC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Graphic spid="6" grpI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BE8B47-548C-B221-A21D-B9368E1DB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4506"/>
            <a:ext cx="7886700" cy="671925"/>
          </a:xfrm>
        </p:spPr>
        <p:txBody>
          <a:bodyPr>
            <a:normAutofit/>
          </a:bodyPr>
          <a:lstStyle/>
          <a:p>
            <a:pPr algn="ctr"/>
            <a:r>
              <a:rPr lang="de-DE" sz="1500" dirty="0">
                <a:solidFill>
                  <a:srgbClr val="0070C0"/>
                </a:solidFill>
              </a:rPr>
              <a:t>Gesundheitsorientierte Beziehungsgestaltung</a:t>
            </a:r>
            <a:br>
              <a:rPr lang="de-DE" sz="2100" b="1" dirty="0">
                <a:solidFill>
                  <a:srgbClr val="0070C0"/>
                </a:solidFill>
              </a:rPr>
            </a:br>
            <a:r>
              <a:rPr lang="de-DE" sz="2400" b="1" dirty="0">
                <a:solidFill>
                  <a:srgbClr val="0070C0"/>
                </a:solidFill>
              </a:rPr>
              <a:t>Salutogenese-Matrix</a:t>
            </a:r>
          </a:p>
        </p:txBody>
      </p:sp>
      <p:graphicFrame>
        <p:nvGraphicFramePr>
          <p:cNvPr id="3" name="Tabelle 3">
            <a:extLst>
              <a:ext uri="{FF2B5EF4-FFF2-40B4-BE49-F238E27FC236}">
                <a16:creationId xmlns:a16="http://schemas.microsoft.com/office/drawing/2014/main" id="{29FF64B6-44BA-4747-AF50-9A8CCE6024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045207"/>
              </p:ext>
            </p:extLst>
          </p:nvPr>
        </p:nvGraphicFramePr>
        <p:xfrm>
          <a:off x="427512" y="1031631"/>
          <a:ext cx="8370016" cy="4979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6189">
                  <a:extLst>
                    <a:ext uri="{9D8B030D-6E8A-4147-A177-3AD203B41FA5}">
                      <a16:colId xmlns:a16="http://schemas.microsoft.com/office/drawing/2014/main" val="2076660170"/>
                    </a:ext>
                  </a:extLst>
                </a:gridCol>
                <a:gridCol w="1791818">
                  <a:extLst>
                    <a:ext uri="{9D8B030D-6E8A-4147-A177-3AD203B41FA5}">
                      <a16:colId xmlns:a16="http://schemas.microsoft.com/office/drawing/2014/main" val="2658268981"/>
                    </a:ext>
                  </a:extLst>
                </a:gridCol>
                <a:gridCol w="1674003">
                  <a:extLst>
                    <a:ext uri="{9D8B030D-6E8A-4147-A177-3AD203B41FA5}">
                      <a16:colId xmlns:a16="http://schemas.microsoft.com/office/drawing/2014/main" val="3717009941"/>
                    </a:ext>
                  </a:extLst>
                </a:gridCol>
                <a:gridCol w="1674003">
                  <a:extLst>
                    <a:ext uri="{9D8B030D-6E8A-4147-A177-3AD203B41FA5}">
                      <a16:colId xmlns:a16="http://schemas.microsoft.com/office/drawing/2014/main" val="505311941"/>
                    </a:ext>
                  </a:extLst>
                </a:gridCol>
                <a:gridCol w="1674003">
                  <a:extLst>
                    <a:ext uri="{9D8B030D-6E8A-4147-A177-3AD203B41FA5}">
                      <a16:colId xmlns:a16="http://schemas.microsoft.com/office/drawing/2014/main" val="1347174224"/>
                    </a:ext>
                  </a:extLst>
                </a:gridCol>
              </a:tblGrid>
              <a:tr h="353302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+mj-lt"/>
                        </a:rPr>
                        <a:t>Gestaltungsbereiche</a:t>
                      </a:r>
                    </a:p>
                  </a:txBody>
                  <a:tcPr marL="68580" marR="68580" marT="34290" marB="34290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latin typeface="+mn-lt"/>
                        </a:rPr>
                        <a:t>SELBST</a:t>
                      </a:r>
                      <a:br>
                        <a:rPr lang="de-DE" sz="1050" dirty="0">
                          <a:latin typeface="+mn-lt"/>
                        </a:rPr>
                      </a:br>
                      <a:r>
                        <a:rPr lang="de-DE" sz="1050" b="0" dirty="0">
                          <a:latin typeface="+mn-lt"/>
                        </a:rPr>
                        <a:t>PSYCHISCHE </a:t>
                      </a:r>
                      <a:br>
                        <a:rPr lang="de-DE" sz="1050" b="0" dirty="0">
                          <a:latin typeface="+mn-lt"/>
                        </a:rPr>
                      </a:br>
                      <a:r>
                        <a:rPr lang="de-DE" sz="1050" b="0" dirty="0">
                          <a:latin typeface="+mn-lt"/>
                        </a:rPr>
                        <a:t>UMGEBUNG</a:t>
                      </a:r>
                    </a:p>
                  </a:txBody>
                  <a:tcPr marL="68580" marR="68580" marT="34290" marB="34290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latin typeface="+mn-lt"/>
                        </a:rPr>
                        <a:t>SOZIALE </a:t>
                      </a:r>
                      <a:br>
                        <a:rPr lang="de-DE" sz="1400" b="1" dirty="0">
                          <a:latin typeface="+mn-lt"/>
                        </a:rPr>
                      </a:br>
                      <a:r>
                        <a:rPr lang="de-DE" sz="1400" b="1" dirty="0">
                          <a:latin typeface="+mn-lt"/>
                        </a:rPr>
                        <a:t>UMGEBUNG</a:t>
                      </a:r>
                    </a:p>
                  </a:txBody>
                  <a:tcPr marL="68580" marR="68580" marT="34290" marB="34290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latin typeface="+mn-lt"/>
                        </a:rPr>
                        <a:t>KULTURELLE </a:t>
                      </a:r>
                      <a:br>
                        <a:rPr lang="de-DE" sz="1400" b="1" dirty="0">
                          <a:latin typeface="+mn-lt"/>
                        </a:rPr>
                      </a:br>
                      <a:r>
                        <a:rPr lang="de-DE" sz="1400" b="1" dirty="0">
                          <a:latin typeface="+mn-lt"/>
                        </a:rPr>
                        <a:t>UMGEBUNG</a:t>
                      </a:r>
                    </a:p>
                  </a:txBody>
                  <a:tcPr marL="68580" marR="68580" marT="34290" marB="34290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latin typeface="+mn-lt"/>
                        </a:rPr>
                        <a:t>NATÜRLICHE </a:t>
                      </a:r>
                      <a:br>
                        <a:rPr lang="de-DE" sz="1400" b="1" dirty="0">
                          <a:latin typeface="+mn-lt"/>
                        </a:rPr>
                      </a:br>
                      <a:r>
                        <a:rPr lang="de-DE" sz="1400" b="1" dirty="0">
                          <a:latin typeface="+mn-lt"/>
                        </a:rPr>
                        <a:t>UMGEBUNG</a:t>
                      </a:r>
                    </a:p>
                  </a:txBody>
                  <a:tcPr marL="68580" marR="68580" marT="34290" marB="3429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651870"/>
                  </a:ext>
                </a:extLst>
              </a:tr>
              <a:tr h="353302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70C0"/>
                          </a:solidFill>
                          <a:latin typeface="+mj-lt"/>
                        </a:rPr>
                        <a:t>Aspekte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858786"/>
                  </a:ext>
                </a:extLst>
              </a:tr>
              <a:tr h="674486">
                <a:tc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rgbClr val="0070C0"/>
                          </a:solidFill>
                          <a:latin typeface="+mn-lt"/>
                        </a:rPr>
                        <a:t>Achtsamkeit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dirty="0">
                          <a:solidFill>
                            <a:srgbClr val="002060"/>
                          </a:solidFill>
                          <a:latin typeface="+mj-lt"/>
                        </a:rPr>
                        <a:t>Sich selbst wahrnehmen, beobachten und reflektieren</a:t>
                      </a: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dirty="0">
                          <a:solidFill>
                            <a:srgbClr val="002060"/>
                          </a:solidFill>
                          <a:latin typeface="+mj-lt"/>
                        </a:rPr>
                        <a:t>Rollenwechsel</a:t>
                      </a:r>
                    </a:p>
                    <a:p>
                      <a:pPr algn="ctr"/>
                      <a:r>
                        <a:rPr lang="de-DE" sz="1100" b="1" dirty="0" err="1">
                          <a:solidFill>
                            <a:srgbClr val="002060"/>
                          </a:solidFill>
                          <a:latin typeface="+mj-lt"/>
                        </a:rPr>
                        <a:t>Mentalisieren</a:t>
                      </a:r>
                      <a:endParaRPr lang="de-DE" sz="11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dirty="0">
                          <a:solidFill>
                            <a:srgbClr val="002060"/>
                          </a:solidFill>
                          <a:latin typeface="+mj-lt"/>
                        </a:rPr>
                        <a:t>Kulturelle Unterschiede wahrnehmen &amp; beachten</a:t>
                      </a: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dirty="0">
                          <a:solidFill>
                            <a:srgbClr val="002060"/>
                          </a:solidFill>
                          <a:latin typeface="+mj-lt"/>
                        </a:rPr>
                        <a:t>Phänomene der natürlichen Umgebung wahrnehmen &amp; verstehen</a:t>
                      </a: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839812"/>
                  </a:ext>
                </a:extLst>
              </a:tr>
              <a:tr h="662883">
                <a:tc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rgbClr val="0070C0"/>
                          </a:solidFill>
                          <a:latin typeface="+mn-lt"/>
                        </a:rPr>
                        <a:t>Respekt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dirty="0">
                          <a:solidFill>
                            <a:srgbClr val="002060"/>
                          </a:solidFill>
                          <a:latin typeface="+mj-lt"/>
                        </a:rPr>
                        <a:t>Sich selbst annehmen </a:t>
                      </a:r>
                      <a:br>
                        <a:rPr lang="de-DE" sz="1100" b="1" dirty="0">
                          <a:solidFill>
                            <a:srgbClr val="002060"/>
                          </a:solidFill>
                          <a:latin typeface="+mj-lt"/>
                        </a:rPr>
                      </a:br>
                      <a:r>
                        <a:rPr lang="de-DE" sz="1100" b="1" dirty="0">
                          <a:solidFill>
                            <a:srgbClr val="002060"/>
                          </a:solidFill>
                          <a:latin typeface="+mj-lt"/>
                        </a:rPr>
                        <a:t>&amp; akzeptieren</a:t>
                      </a: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dirty="0">
                          <a:solidFill>
                            <a:srgbClr val="002060"/>
                          </a:solidFill>
                          <a:latin typeface="+mj-lt"/>
                        </a:rPr>
                        <a:t>Unterschiedlichkeiten beachten &amp; wertschätzen</a:t>
                      </a: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dirty="0">
                          <a:solidFill>
                            <a:srgbClr val="002060"/>
                          </a:solidFill>
                          <a:latin typeface="+mj-lt"/>
                        </a:rPr>
                        <a:t>Gegenseitiger Respekt </a:t>
                      </a:r>
                      <a:br>
                        <a:rPr lang="de-DE" sz="1100" b="1" dirty="0">
                          <a:solidFill>
                            <a:srgbClr val="002060"/>
                          </a:solidFill>
                          <a:latin typeface="+mj-lt"/>
                        </a:rPr>
                      </a:br>
                      <a:r>
                        <a:rPr lang="de-DE" sz="1100" b="1" dirty="0">
                          <a:solidFill>
                            <a:srgbClr val="002060"/>
                          </a:solidFill>
                          <a:latin typeface="+mj-lt"/>
                        </a:rPr>
                        <a:t>Gegenseitige Toleranz</a:t>
                      </a: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dirty="0">
                          <a:solidFill>
                            <a:srgbClr val="002060"/>
                          </a:solidFill>
                          <a:latin typeface="+mj-lt"/>
                        </a:rPr>
                        <a:t>Respekt vor der Natur Verbindung zu Pflanzen, Tieren und  Landschaften </a:t>
                      </a: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990641"/>
                  </a:ext>
                </a:extLst>
              </a:tr>
              <a:tr h="805015">
                <a:tc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rgbClr val="0070C0"/>
                          </a:solidFill>
                          <a:latin typeface="+mn-lt"/>
                        </a:rPr>
                        <a:t>Kooperation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dirty="0">
                          <a:solidFill>
                            <a:srgbClr val="002060"/>
                          </a:solidFill>
                          <a:latin typeface="+mj-lt"/>
                        </a:rPr>
                        <a:t>Innere Anteile und deren Zusammenarbeit   </a:t>
                      </a:r>
                    </a:p>
                    <a:p>
                      <a:pPr algn="ctr"/>
                      <a:r>
                        <a:rPr lang="de-DE" sz="1100" b="1" dirty="0">
                          <a:solidFill>
                            <a:srgbClr val="002060"/>
                          </a:solidFill>
                          <a:latin typeface="+mj-lt"/>
                        </a:rPr>
                        <a:t>organisieren &amp; gestalten</a:t>
                      </a: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dirty="0">
                          <a:solidFill>
                            <a:srgbClr val="002060"/>
                          </a:solidFill>
                          <a:latin typeface="+mj-lt"/>
                        </a:rPr>
                        <a:t>Sicherheit und Vertrauen gemeinsam herstellen</a:t>
                      </a:r>
                    </a:p>
                    <a:p>
                      <a:pPr algn="ctr"/>
                      <a:r>
                        <a:rPr lang="de-DE" sz="1100" b="1" dirty="0">
                          <a:solidFill>
                            <a:srgbClr val="002060"/>
                          </a:solidFill>
                          <a:latin typeface="+mj-lt"/>
                        </a:rPr>
                        <a:t>(</a:t>
                      </a:r>
                      <a:r>
                        <a:rPr lang="de-DE" sz="1100" b="1" dirty="0" err="1">
                          <a:solidFill>
                            <a:srgbClr val="002060"/>
                          </a:solidFill>
                          <a:latin typeface="+mj-lt"/>
                        </a:rPr>
                        <a:t>Social</a:t>
                      </a:r>
                      <a:r>
                        <a:rPr lang="de-DE" sz="1100" b="1" dirty="0">
                          <a:solidFill>
                            <a:srgbClr val="002060"/>
                          </a:solidFill>
                          <a:latin typeface="+mj-lt"/>
                        </a:rPr>
                        <a:t> Engagement System)</a:t>
                      </a: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dirty="0">
                          <a:solidFill>
                            <a:srgbClr val="002060"/>
                          </a:solidFill>
                          <a:latin typeface="+mj-lt"/>
                        </a:rPr>
                        <a:t>Transkultureller Austausch Freundliche Integration</a:t>
                      </a:r>
                    </a:p>
                    <a:p>
                      <a:pPr algn="ctr"/>
                      <a:r>
                        <a:rPr lang="de-DE" sz="1100" b="1" dirty="0">
                          <a:solidFill>
                            <a:srgbClr val="002060"/>
                          </a:solidFill>
                          <a:latin typeface="+mj-lt"/>
                        </a:rPr>
                        <a:t>Gegenseitige Befruchtung</a:t>
                      </a: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dirty="0">
                          <a:solidFill>
                            <a:srgbClr val="002060"/>
                          </a:solidFill>
                          <a:latin typeface="+mj-lt"/>
                        </a:rPr>
                        <a:t>Kontakt aufnehmen Schönheit genießen &amp; erhalten</a:t>
                      </a: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960286"/>
                  </a:ext>
                </a:extLst>
              </a:tr>
              <a:tr h="662883">
                <a:tc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rgbClr val="0070C0"/>
                          </a:solidFill>
                          <a:latin typeface="+mn-lt"/>
                        </a:rPr>
                        <a:t>Entwicklung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dirty="0">
                          <a:solidFill>
                            <a:srgbClr val="002060"/>
                          </a:solidFill>
                          <a:latin typeface="+mj-lt"/>
                        </a:rPr>
                        <a:t>Persönliche Potenziale und Talente nachhaltig entwickeln</a:t>
                      </a: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dirty="0">
                          <a:solidFill>
                            <a:srgbClr val="002060"/>
                          </a:solidFill>
                          <a:latin typeface="+mj-lt"/>
                        </a:rPr>
                        <a:t>Common Ground</a:t>
                      </a:r>
                    </a:p>
                    <a:p>
                      <a:pPr algn="ctr"/>
                      <a:r>
                        <a:rPr lang="de-DE" sz="1100" b="1" dirty="0">
                          <a:solidFill>
                            <a:srgbClr val="002060"/>
                          </a:solidFill>
                          <a:latin typeface="+mj-lt"/>
                        </a:rPr>
                        <a:t>Gemeinsam geteilte Ziele</a:t>
                      </a: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dirty="0">
                          <a:solidFill>
                            <a:srgbClr val="002060"/>
                          </a:solidFill>
                          <a:latin typeface="+mj-lt"/>
                        </a:rPr>
                        <a:t>Kulturelle Vielfalt achten, erhalten und pflegen</a:t>
                      </a: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dirty="0">
                          <a:solidFill>
                            <a:srgbClr val="002060"/>
                          </a:solidFill>
                          <a:latin typeface="+mj-lt"/>
                        </a:rPr>
                        <a:t>Artenvielfalt begünstigen,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dirty="0">
                          <a:solidFill>
                            <a:srgbClr val="002060"/>
                          </a:solidFill>
                          <a:latin typeface="+mj-lt"/>
                        </a:rPr>
                        <a:t>Ressourcen/Nachhaltigkeit</a:t>
                      </a: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31304"/>
                  </a:ext>
                </a:extLst>
              </a:tr>
              <a:tr h="805184">
                <a:tc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rgbClr val="0070C0"/>
                          </a:solidFill>
                          <a:latin typeface="+mn-lt"/>
                        </a:rPr>
                        <a:t>Verantwortung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dirty="0">
                          <a:solidFill>
                            <a:srgbClr val="002060"/>
                          </a:solidFill>
                          <a:latin typeface="+mj-lt"/>
                        </a:rPr>
                        <a:t>Verantwortung für die Konsequenzen eigenen Handelns übernehmen</a:t>
                      </a: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dirty="0">
                          <a:solidFill>
                            <a:srgbClr val="002060"/>
                          </a:solidFill>
                          <a:latin typeface="+mj-lt"/>
                        </a:rPr>
                        <a:t>Für andere da sein</a:t>
                      </a:r>
                    </a:p>
                    <a:p>
                      <a:pPr algn="ctr"/>
                      <a:r>
                        <a:rPr lang="de-DE" sz="1100" b="1" dirty="0">
                          <a:solidFill>
                            <a:srgbClr val="002060"/>
                          </a:solidFill>
                          <a:latin typeface="+mj-lt"/>
                        </a:rPr>
                        <a:t>Ausgleich von Geben und Nehmen, Solidarität/Fairness</a:t>
                      </a: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dirty="0">
                          <a:solidFill>
                            <a:srgbClr val="002060"/>
                          </a:solidFill>
                          <a:latin typeface="+mj-lt"/>
                        </a:rPr>
                        <a:t>Kulturelle Vielfalt schützen &amp; unterstützen</a:t>
                      </a:r>
                      <a:br>
                        <a:rPr lang="de-DE" sz="1100" b="1" dirty="0">
                          <a:solidFill>
                            <a:srgbClr val="002060"/>
                          </a:solidFill>
                          <a:latin typeface="+mj-lt"/>
                        </a:rPr>
                      </a:br>
                      <a:r>
                        <a:rPr lang="de-DE" sz="1100" b="1" dirty="0">
                          <a:solidFill>
                            <a:srgbClr val="002060"/>
                          </a:solidFill>
                          <a:latin typeface="+mj-lt"/>
                        </a:rPr>
                        <a:t>Gemeinwohlökonomie </a:t>
                      </a: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dirty="0">
                          <a:solidFill>
                            <a:srgbClr val="002060"/>
                          </a:solidFill>
                          <a:latin typeface="+mj-lt"/>
                        </a:rPr>
                        <a:t>Aktiver Klima- und Umweltschutz </a:t>
                      </a: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979492"/>
                  </a:ext>
                </a:extLst>
              </a:tr>
              <a:tr h="662883">
                <a:tc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rgbClr val="0070C0"/>
                          </a:solidFill>
                          <a:latin typeface="+mn-lt"/>
                        </a:rPr>
                        <a:t>Grenzen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dirty="0">
                          <a:solidFill>
                            <a:srgbClr val="002060"/>
                          </a:solidFill>
                          <a:latin typeface="+mj-lt"/>
                        </a:rPr>
                        <a:t>Grenzen und Begrenzungen eigener Möglichkeiten (an)erkennen</a:t>
                      </a: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dirty="0">
                          <a:solidFill>
                            <a:srgbClr val="002060"/>
                          </a:solidFill>
                          <a:latin typeface="+mj-lt"/>
                        </a:rPr>
                        <a:t>Entwicklungsräume zugestehen und gemeinsam abstimmen</a:t>
                      </a: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dirty="0">
                          <a:solidFill>
                            <a:srgbClr val="002060"/>
                          </a:solidFill>
                          <a:latin typeface="+mj-lt"/>
                        </a:rPr>
                        <a:t>Konflikte konstruktiv lösen</a:t>
                      </a:r>
                      <a:br>
                        <a:rPr lang="de-DE" sz="1100" b="1" dirty="0">
                          <a:solidFill>
                            <a:srgbClr val="002060"/>
                          </a:solidFill>
                          <a:latin typeface="+mj-lt"/>
                        </a:rPr>
                      </a:br>
                      <a:r>
                        <a:rPr lang="de-DE" sz="1100" b="1" dirty="0">
                          <a:solidFill>
                            <a:srgbClr val="002060"/>
                          </a:solidFill>
                          <a:latin typeface="+mj-lt"/>
                        </a:rPr>
                        <a:t>Grenzen der Möglichkeiten  beachten</a:t>
                      </a: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dirty="0">
                          <a:solidFill>
                            <a:srgbClr val="002060"/>
                          </a:solidFill>
                          <a:latin typeface="+mj-lt"/>
                        </a:rPr>
                        <a:t>Grenzen des Wachstums</a:t>
                      </a:r>
                      <a:br>
                        <a:rPr lang="de-DE" sz="1100" b="1" dirty="0">
                          <a:solidFill>
                            <a:srgbClr val="002060"/>
                          </a:solidFill>
                          <a:latin typeface="+mj-lt"/>
                        </a:rPr>
                      </a:br>
                      <a:r>
                        <a:rPr lang="de-DE" sz="1100" b="1" dirty="0">
                          <a:solidFill>
                            <a:srgbClr val="002060"/>
                          </a:solidFill>
                          <a:latin typeface="+mj-lt"/>
                        </a:rPr>
                        <a:t>Kreislaufwirtschaft</a:t>
                      </a: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694580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A69648D9-FC4D-64CD-5640-FAAFA2CC9240}"/>
              </a:ext>
            </a:extLst>
          </p:cNvPr>
          <p:cNvSpPr txBox="1"/>
          <p:nvPr/>
        </p:nvSpPr>
        <p:spPr>
          <a:xfrm>
            <a:off x="2477051" y="6279409"/>
            <a:ext cx="4489472" cy="40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dirty="0">
                <a:solidFill>
                  <a:srgbClr val="0070C0"/>
                </a:solidFill>
              </a:rPr>
              <a:t>Systemisch Entwicklungsorientierte Perspektiven© www.janbleckwedel.de</a:t>
            </a:r>
          </a:p>
          <a:p>
            <a:r>
              <a:rPr lang="de-DE" sz="1013" dirty="0">
                <a:solidFill>
                  <a:srgbClr val="0070C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30805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D817F7-7241-64BD-975D-2C8B804C7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269" y="350225"/>
            <a:ext cx="7392376" cy="786926"/>
          </a:xfrm>
        </p:spPr>
        <p:txBody>
          <a:bodyPr>
            <a:normAutofit fontScale="90000"/>
          </a:bodyPr>
          <a:lstStyle/>
          <a:p>
            <a:br>
              <a:rPr lang="de-DE" sz="2400" b="1" cap="all" dirty="0">
                <a:solidFill>
                  <a:srgbClr val="0070C0"/>
                </a:solidFill>
                <a:effectLst/>
                <a:latin typeface="Comic Sans MS" panose="030F09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de-DE" sz="2400" b="1" cap="all" dirty="0">
                <a:solidFill>
                  <a:srgbClr val="0070C0"/>
                </a:solidFill>
                <a:latin typeface="Comic Sans MS" panose="030F09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sechs Fragen für Entwicklungsvorhaben</a:t>
            </a:r>
            <a:endParaRPr lang="de-DE" sz="2400" dirty="0">
              <a:solidFill>
                <a:srgbClr val="0070C0"/>
              </a:solidFill>
              <a:latin typeface="Comic Sans MS" panose="030F0902030302020204" pitchFamily="66" charset="0"/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3C75E754-022A-E30B-E929-34C0355A9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46" y="1834164"/>
            <a:ext cx="8510822" cy="3663369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de-DE" sz="1350" b="1" dirty="0">
                <a:latin typeface="AppleSystemUIFont"/>
                <a:ea typeface="Calibri" panose="020F0502020204030204" pitchFamily="34" charset="0"/>
                <a:cs typeface="AppleSystemUIFont"/>
              </a:rPr>
            </a:br>
            <a:endParaRPr lang="de-DE" sz="1350" dirty="0">
              <a:latin typeface="AppleSystemUIFont"/>
              <a:ea typeface="Calibri" panose="020F0502020204030204" pitchFamily="34" charset="0"/>
              <a:cs typeface="AppleSystemUIFont"/>
            </a:endParaRPr>
          </a:p>
          <a:p>
            <a:pPr marL="257175" indent="-257175">
              <a:buFont typeface="Wingdings" pitchFamily="2" charset="2"/>
              <a:buChar char=""/>
            </a:pPr>
            <a:endParaRPr lang="de-DE" sz="135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Font typeface="Wingdings" pitchFamily="2" charset="2"/>
              <a:buChar char=""/>
            </a:pPr>
            <a:endParaRPr lang="de-DE" sz="13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04FC285-5B81-B668-29E8-193249D28985}"/>
              </a:ext>
            </a:extLst>
          </p:cNvPr>
          <p:cNvSpPr txBox="1"/>
          <p:nvPr/>
        </p:nvSpPr>
        <p:spPr>
          <a:xfrm>
            <a:off x="6999204" y="6428556"/>
            <a:ext cx="21059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>
                <a:solidFill>
                  <a:srgbClr val="0070C0"/>
                </a:solidFill>
              </a:rPr>
              <a:t>© www.janbleckwedel.de</a:t>
            </a:r>
          </a:p>
        </p:txBody>
      </p:sp>
      <p:graphicFrame>
        <p:nvGraphicFramePr>
          <p:cNvPr id="9" name="Inhaltsplatzhalter 6">
            <a:extLst>
              <a:ext uri="{FF2B5EF4-FFF2-40B4-BE49-F238E27FC236}">
                <a16:creationId xmlns:a16="http://schemas.microsoft.com/office/drawing/2014/main" id="{20845C91-8190-5F97-E952-ACF1632F6B57}"/>
              </a:ext>
            </a:extLst>
          </p:cNvPr>
          <p:cNvGraphicFramePr>
            <a:graphicFrameLocks/>
          </p:cNvGraphicFramePr>
          <p:nvPr/>
        </p:nvGraphicFramePr>
        <p:xfrm>
          <a:off x="1677137" y="1534086"/>
          <a:ext cx="6314397" cy="4694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4373C462-54F1-27D7-C3EF-79AFA1892CBC}"/>
              </a:ext>
            </a:extLst>
          </p:cNvPr>
          <p:cNvSpPr txBox="1"/>
          <p:nvPr/>
        </p:nvSpPr>
        <p:spPr>
          <a:xfrm>
            <a:off x="3792443" y="2908092"/>
            <a:ext cx="1257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rgbClr val="00B050"/>
                </a:solidFill>
                <a:latin typeface="Comic Sans MS" panose="030F0902030302020204" pitchFamily="66" charset="0"/>
              </a:rPr>
              <a:t>Worauf müssen wir besonders achten, um erfolgreich zu sein?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D7E7EB7-160E-82C1-D717-BC078B0E6C71}"/>
              </a:ext>
            </a:extLst>
          </p:cNvPr>
          <p:cNvSpPr txBox="1"/>
          <p:nvPr/>
        </p:nvSpPr>
        <p:spPr>
          <a:xfrm>
            <a:off x="127000" y="6475640"/>
            <a:ext cx="40767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>
                <a:solidFill>
                  <a:srgbClr val="0070C0"/>
                </a:solidFill>
              </a:rPr>
              <a:t>S.E.P.  Systemisch Entwicklungsorientierte Perspektiven </a:t>
            </a:r>
          </a:p>
        </p:txBody>
      </p:sp>
    </p:spTree>
    <p:extLst>
      <p:ext uri="{BB962C8B-B14F-4D97-AF65-F5344CB8AC3E}">
        <p14:creationId xmlns:p14="http://schemas.microsoft.com/office/powerpoint/2010/main" val="23994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144C4F9-CE55-8547-A132-0259AE1878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B2DE9D2-A9C5-6B49-927B-5043DABAB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EC70200-4845-C146-BD68-3C3712EE9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CEA231D-0D0F-0649-B32D-178761E5C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19C58BE-0DF0-C047-B351-C369BB6A4D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1178009-ADC9-7143-B31E-F33FC1BF5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94" name="Rectangle 15393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el 14"/>
          <p:cNvSpPr>
            <a:spLocks noGrp="1"/>
          </p:cNvSpPr>
          <p:nvPr>
            <p:ph type="ctrTitle"/>
          </p:nvPr>
        </p:nvSpPr>
        <p:spPr>
          <a:xfrm>
            <a:off x="617219" y="548640"/>
            <a:ext cx="2700645" cy="54315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 defTabSz="914400">
              <a:spcAft>
                <a:spcPts val="1800"/>
              </a:spcAft>
              <a:defRPr/>
            </a:pPr>
            <a:br>
              <a:rPr lang="en-US" sz="47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DGSF Netzwerk</a:t>
            </a:r>
            <a:br>
              <a:rPr lang="en-US" sz="20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Klimaschutz</a:t>
            </a:r>
            <a:br>
              <a:rPr lang="de-DE" sz="2000" dirty="0">
                <a:solidFill>
                  <a:schemeClr val="accent1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br>
              <a:rPr lang="de-DE" sz="2000" dirty="0">
                <a:solidFill>
                  <a:schemeClr val="accent1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r>
              <a:rPr lang="de-DE" sz="2000" dirty="0">
                <a:solidFill>
                  <a:srgbClr val="7030A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Querschnittsthema</a:t>
            </a:r>
            <a:r>
              <a:rPr lang="de-DE" sz="2000" dirty="0">
                <a:solidFill>
                  <a:schemeClr val="accent1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de-DE" sz="2000" dirty="0">
                <a:solidFill>
                  <a:srgbClr val="7030A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Klimaschutz</a:t>
            </a:r>
            <a:r>
              <a:rPr lang="de-DE" sz="2000" dirty="0">
                <a:solidFill>
                  <a:schemeClr val="accent1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 - e</a:t>
            </a:r>
            <a:r>
              <a:rPr lang="de-DE" sz="2000" dirty="0">
                <a:solidFill>
                  <a:srgbClr val="0070C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ine sozial-ökologische Transformation ist möglich</a:t>
            </a:r>
            <a:br>
              <a:rPr lang="de-DE" sz="2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br>
              <a:rPr lang="de-DE" sz="36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r>
              <a:rPr lang="de-DE" sz="3600" dirty="0">
                <a:solidFill>
                  <a:srgbClr val="00808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Positionen - Papier</a:t>
            </a:r>
            <a:br>
              <a:rPr lang="de-DE" sz="3600" dirty="0">
                <a:solidFill>
                  <a:srgbClr val="00808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br>
              <a:rPr lang="de-DE" sz="48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en-US" sz="4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396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830629 w 4480560"/>
              <a:gd name="connsiteY3" fmla="*/ 0 h 13716"/>
              <a:gd name="connsiteX4" fmla="*/ 2425903 w 4480560"/>
              <a:gd name="connsiteY4" fmla="*/ 0 h 13716"/>
              <a:gd name="connsiteX5" fmla="*/ 3021178 w 4480560"/>
              <a:gd name="connsiteY5" fmla="*/ 0 h 13716"/>
              <a:gd name="connsiteX6" fmla="*/ 3750869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930091 w 4480560"/>
              <a:gd name="connsiteY9" fmla="*/ 13716 h 13716"/>
              <a:gd name="connsiteX10" fmla="*/ 3290011 w 4480560"/>
              <a:gd name="connsiteY10" fmla="*/ 13716 h 13716"/>
              <a:gd name="connsiteX11" fmla="*/ 2649931 w 4480560"/>
              <a:gd name="connsiteY11" fmla="*/ 13716 h 13716"/>
              <a:gd name="connsiteX12" fmla="*/ 2054657 w 4480560"/>
              <a:gd name="connsiteY12" fmla="*/ 13716 h 13716"/>
              <a:gd name="connsiteX13" fmla="*/ 1324966 w 4480560"/>
              <a:gd name="connsiteY13" fmla="*/ 13716 h 13716"/>
              <a:gd name="connsiteX14" fmla="*/ 595274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574" y="14606"/>
                  <a:pt x="338605" y="-40"/>
                  <a:pt x="595274" y="0"/>
                </a:cubicBezTo>
                <a:cubicBezTo>
                  <a:pt x="856171" y="-2198"/>
                  <a:pt x="863435" y="-13333"/>
                  <a:pt x="1100938" y="0"/>
                </a:cubicBezTo>
                <a:cubicBezTo>
                  <a:pt x="1340270" y="17713"/>
                  <a:pt x="1418448" y="-18893"/>
                  <a:pt x="1651406" y="0"/>
                </a:cubicBezTo>
                <a:cubicBezTo>
                  <a:pt x="1875387" y="1627"/>
                  <a:pt x="2153037" y="22688"/>
                  <a:pt x="2336292" y="0"/>
                </a:cubicBezTo>
                <a:cubicBezTo>
                  <a:pt x="2522206" y="-4211"/>
                  <a:pt x="2718333" y="34959"/>
                  <a:pt x="2931566" y="0"/>
                </a:cubicBezTo>
                <a:cubicBezTo>
                  <a:pt x="3137043" y="-17106"/>
                  <a:pt x="3304331" y="1415"/>
                  <a:pt x="3482035" y="0"/>
                </a:cubicBezTo>
                <a:cubicBezTo>
                  <a:pt x="3649837" y="-24078"/>
                  <a:pt x="4010577" y="-51921"/>
                  <a:pt x="4480560" y="0"/>
                </a:cubicBezTo>
                <a:cubicBezTo>
                  <a:pt x="4480642" y="3611"/>
                  <a:pt x="4480510" y="9346"/>
                  <a:pt x="4480560" y="13716"/>
                </a:cubicBezTo>
                <a:cubicBezTo>
                  <a:pt x="4305601" y="36948"/>
                  <a:pt x="4025154" y="21890"/>
                  <a:pt x="3840480" y="13716"/>
                </a:cubicBezTo>
                <a:cubicBezTo>
                  <a:pt x="3668919" y="-16903"/>
                  <a:pt x="3556555" y="-17246"/>
                  <a:pt x="3290011" y="13716"/>
                </a:cubicBezTo>
                <a:cubicBezTo>
                  <a:pt x="2991827" y="13600"/>
                  <a:pt x="2862038" y="-27094"/>
                  <a:pt x="2560320" y="13716"/>
                </a:cubicBezTo>
                <a:cubicBezTo>
                  <a:pt x="2273396" y="32804"/>
                  <a:pt x="2159701" y="35426"/>
                  <a:pt x="1965046" y="13716"/>
                </a:cubicBezTo>
                <a:cubicBezTo>
                  <a:pt x="1785994" y="24616"/>
                  <a:pt x="1686680" y="47748"/>
                  <a:pt x="1459382" y="13716"/>
                </a:cubicBezTo>
                <a:cubicBezTo>
                  <a:pt x="1260610" y="398"/>
                  <a:pt x="913962" y="26960"/>
                  <a:pt x="774497" y="13716"/>
                </a:cubicBezTo>
                <a:cubicBezTo>
                  <a:pt x="689426" y="-2719"/>
                  <a:pt x="378264" y="1751"/>
                  <a:pt x="0" y="13716"/>
                </a:cubicBezTo>
                <a:cubicBezTo>
                  <a:pt x="-173" y="8371"/>
                  <a:pt x="-387" y="6213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90844" y="5546"/>
                  <a:pt x="318443" y="10543"/>
                  <a:pt x="595274" y="0"/>
                </a:cubicBezTo>
                <a:cubicBezTo>
                  <a:pt x="862223" y="-10630"/>
                  <a:pt x="1008164" y="-6970"/>
                  <a:pt x="1100938" y="0"/>
                </a:cubicBezTo>
                <a:cubicBezTo>
                  <a:pt x="1231751" y="-9052"/>
                  <a:pt x="1563421" y="-55931"/>
                  <a:pt x="1830629" y="0"/>
                </a:cubicBezTo>
                <a:cubicBezTo>
                  <a:pt x="2081843" y="38764"/>
                  <a:pt x="2181743" y="16966"/>
                  <a:pt x="2425903" y="0"/>
                </a:cubicBezTo>
                <a:cubicBezTo>
                  <a:pt x="2657412" y="-20059"/>
                  <a:pt x="2795431" y="8423"/>
                  <a:pt x="3021178" y="0"/>
                </a:cubicBezTo>
                <a:cubicBezTo>
                  <a:pt x="3275119" y="-4749"/>
                  <a:pt x="3480943" y="2522"/>
                  <a:pt x="3750869" y="0"/>
                </a:cubicBezTo>
                <a:cubicBezTo>
                  <a:pt x="4005211" y="16055"/>
                  <a:pt x="4302144" y="-2969"/>
                  <a:pt x="4480560" y="0"/>
                </a:cubicBezTo>
                <a:cubicBezTo>
                  <a:pt x="4480397" y="3458"/>
                  <a:pt x="4481383" y="8632"/>
                  <a:pt x="4480560" y="13716"/>
                </a:cubicBezTo>
                <a:cubicBezTo>
                  <a:pt x="4261480" y="-10003"/>
                  <a:pt x="4206199" y="28529"/>
                  <a:pt x="3930091" y="13716"/>
                </a:cubicBezTo>
                <a:cubicBezTo>
                  <a:pt x="3666932" y="-15474"/>
                  <a:pt x="3493645" y="14804"/>
                  <a:pt x="3290011" y="13716"/>
                </a:cubicBezTo>
                <a:cubicBezTo>
                  <a:pt x="3137078" y="-41032"/>
                  <a:pt x="2894690" y="-17948"/>
                  <a:pt x="2649931" y="13716"/>
                </a:cubicBezTo>
                <a:cubicBezTo>
                  <a:pt x="2413020" y="21294"/>
                  <a:pt x="2225991" y="-10559"/>
                  <a:pt x="2054657" y="13716"/>
                </a:cubicBezTo>
                <a:cubicBezTo>
                  <a:pt x="1886877" y="37541"/>
                  <a:pt x="1548763" y="45390"/>
                  <a:pt x="1324966" y="13716"/>
                </a:cubicBezTo>
                <a:cubicBezTo>
                  <a:pt x="1040995" y="1897"/>
                  <a:pt x="786929" y="-17655"/>
                  <a:pt x="595274" y="13716"/>
                </a:cubicBezTo>
                <a:cubicBezTo>
                  <a:pt x="371401" y="32831"/>
                  <a:pt x="168483" y="23167"/>
                  <a:pt x="0" y="13716"/>
                </a:cubicBezTo>
                <a:cubicBezTo>
                  <a:pt x="-740" y="8467"/>
                  <a:pt x="-279" y="4434"/>
                  <a:pt x="0" y="0"/>
                </a:cubicBezTo>
                <a:close/>
              </a:path>
              <a:path w="4480560" h="13716" fill="none" stroke="0" extrusionOk="0">
                <a:moveTo>
                  <a:pt x="0" y="0"/>
                </a:moveTo>
                <a:cubicBezTo>
                  <a:pt x="254633" y="596"/>
                  <a:pt x="318854" y="8353"/>
                  <a:pt x="595274" y="0"/>
                </a:cubicBezTo>
                <a:cubicBezTo>
                  <a:pt x="857042" y="-2503"/>
                  <a:pt x="863005" y="-13327"/>
                  <a:pt x="1100938" y="0"/>
                </a:cubicBezTo>
                <a:cubicBezTo>
                  <a:pt x="1322315" y="28736"/>
                  <a:pt x="1429801" y="-15572"/>
                  <a:pt x="1651406" y="0"/>
                </a:cubicBezTo>
                <a:cubicBezTo>
                  <a:pt x="1861310" y="20479"/>
                  <a:pt x="2199002" y="36173"/>
                  <a:pt x="2336292" y="0"/>
                </a:cubicBezTo>
                <a:cubicBezTo>
                  <a:pt x="2504451" y="-23230"/>
                  <a:pt x="2735943" y="-3451"/>
                  <a:pt x="2931566" y="0"/>
                </a:cubicBezTo>
                <a:cubicBezTo>
                  <a:pt x="3109081" y="-33272"/>
                  <a:pt x="3310374" y="39503"/>
                  <a:pt x="3482035" y="0"/>
                </a:cubicBezTo>
                <a:cubicBezTo>
                  <a:pt x="3630968" y="-117346"/>
                  <a:pt x="3975789" y="30358"/>
                  <a:pt x="4480560" y="0"/>
                </a:cubicBezTo>
                <a:cubicBezTo>
                  <a:pt x="4480546" y="3532"/>
                  <a:pt x="4481771" y="9530"/>
                  <a:pt x="4480560" y="13716"/>
                </a:cubicBezTo>
                <a:cubicBezTo>
                  <a:pt x="4299745" y="8025"/>
                  <a:pt x="4055484" y="54224"/>
                  <a:pt x="3840480" y="13716"/>
                </a:cubicBezTo>
                <a:cubicBezTo>
                  <a:pt x="3665362" y="14404"/>
                  <a:pt x="3548412" y="6532"/>
                  <a:pt x="3290011" y="13716"/>
                </a:cubicBezTo>
                <a:cubicBezTo>
                  <a:pt x="3037450" y="36923"/>
                  <a:pt x="2862123" y="43167"/>
                  <a:pt x="2560320" y="13716"/>
                </a:cubicBezTo>
                <a:cubicBezTo>
                  <a:pt x="2308793" y="7156"/>
                  <a:pt x="2153402" y="-25971"/>
                  <a:pt x="1965046" y="13716"/>
                </a:cubicBezTo>
                <a:cubicBezTo>
                  <a:pt x="1778601" y="25944"/>
                  <a:pt x="1672011" y="23840"/>
                  <a:pt x="1459382" y="13716"/>
                </a:cubicBezTo>
                <a:cubicBezTo>
                  <a:pt x="1212351" y="-9856"/>
                  <a:pt x="906131" y="12859"/>
                  <a:pt x="774497" y="13716"/>
                </a:cubicBezTo>
                <a:cubicBezTo>
                  <a:pt x="636671" y="-47283"/>
                  <a:pt x="331670" y="1705"/>
                  <a:pt x="0" y="13716"/>
                </a:cubicBezTo>
                <a:cubicBezTo>
                  <a:pt x="-561" y="8546"/>
                  <a:pt x="-377" y="61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80560"/>
                      <a:gd name="connsiteY0" fmla="*/ 0 h 13716"/>
                      <a:gd name="connsiteX1" fmla="*/ 595274 w 4480560"/>
                      <a:gd name="connsiteY1" fmla="*/ 0 h 13716"/>
                      <a:gd name="connsiteX2" fmla="*/ 1100938 w 4480560"/>
                      <a:gd name="connsiteY2" fmla="*/ 0 h 13716"/>
                      <a:gd name="connsiteX3" fmla="*/ 1651406 w 4480560"/>
                      <a:gd name="connsiteY3" fmla="*/ 0 h 13716"/>
                      <a:gd name="connsiteX4" fmla="*/ 2336292 w 4480560"/>
                      <a:gd name="connsiteY4" fmla="*/ 0 h 13716"/>
                      <a:gd name="connsiteX5" fmla="*/ 2931566 w 4480560"/>
                      <a:gd name="connsiteY5" fmla="*/ 0 h 13716"/>
                      <a:gd name="connsiteX6" fmla="*/ 3482035 w 4480560"/>
                      <a:gd name="connsiteY6" fmla="*/ 0 h 13716"/>
                      <a:gd name="connsiteX7" fmla="*/ 4480560 w 4480560"/>
                      <a:gd name="connsiteY7" fmla="*/ 0 h 13716"/>
                      <a:gd name="connsiteX8" fmla="*/ 4480560 w 4480560"/>
                      <a:gd name="connsiteY8" fmla="*/ 13716 h 13716"/>
                      <a:gd name="connsiteX9" fmla="*/ 3840480 w 4480560"/>
                      <a:gd name="connsiteY9" fmla="*/ 13716 h 13716"/>
                      <a:gd name="connsiteX10" fmla="*/ 3290011 w 4480560"/>
                      <a:gd name="connsiteY10" fmla="*/ 13716 h 13716"/>
                      <a:gd name="connsiteX11" fmla="*/ 2560320 w 4480560"/>
                      <a:gd name="connsiteY11" fmla="*/ 13716 h 13716"/>
                      <a:gd name="connsiteX12" fmla="*/ 1965046 w 4480560"/>
                      <a:gd name="connsiteY12" fmla="*/ 13716 h 13716"/>
                      <a:gd name="connsiteX13" fmla="*/ 1459382 w 4480560"/>
                      <a:gd name="connsiteY13" fmla="*/ 13716 h 13716"/>
                      <a:gd name="connsiteX14" fmla="*/ 774497 w 4480560"/>
                      <a:gd name="connsiteY14" fmla="*/ 13716 h 13716"/>
                      <a:gd name="connsiteX15" fmla="*/ 0 w 4480560"/>
                      <a:gd name="connsiteY15" fmla="*/ 13716 h 13716"/>
                      <a:gd name="connsiteX16" fmla="*/ 0 w 4480560"/>
                      <a:gd name="connsiteY1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80560" h="13716" fill="none" extrusionOk="0">
                        <a:moveTo>
                          <a:pt x="0" y="0"/>
                        </a:moveTo>
                        <a:cubicBezTo>
                          <a:pt x="267821" y="8731"/>
                          <a:pt x="334105" y="2629"/>
                          <a:pt x="595274" y="0"/>
                        </a:cubicBezTo>
                        <a:cubicBezTo>
                          <a:pt x="856443" y="-2629"/>
                          <a:pt x="863808" y="-13353"/>
                          <a:pt x="1100938" y="0"/>
                        </a:cubicBezTo>
                        <a:cubicBezTo>
                          <a:pt x="1338068" y="13353"/>
                          <a:pt x="1431663" y="-25862"/>
                          <a:pt x="1651406" y="0"/>
                        </a:cubicBezTo>
                        <a:cubicBezTo>
                          <a:pt x="1871149" y="25862"/>
                          <a:pt x="2173163" y="23827"/>
                          <a:pt x="2336292" y="0"/>
                        </a:cubicBezTo>
                        <a:cubicBezTo>
                          <a:pt x="2499421" y="-23827"/>
                          <a:pt x="2720589" y="28148"/>
                          <a:pt x="2931566" y="0"/>
                        </a:cubicBezTo>
                        <a:cubicBezTo>
                          <a:pt x="3142543" y="-28148"/>
                          <a:pt x="3323630" y="27022"/>
                          <a:pt x="3482035" y="0"/>
                        </a:cubicBezTo>
                        <a:cubicBezTo>
                          <a:pt x="3640440" y="-27022"/>
                          <a:pt x="4012110" y="-20118"/>
                          <a:pt x="4480560" y="0"/>
                        </a:cubicBezTo>
                        <a:cubicBezTo>
                          <a:pt x="4480273" y="3379"/>
                          <a:pt x="4480768" y="9289"/>
                          <a:pt x="4480560" y="13716"/>
                        </a:cubicBezTo>
                        <a:cubicBezTo>
                          <a:pt x="4314132" y="10352"/>
                          <a:pt x="4028383" y="32060"/>
                          <a:pt x="3840480" y="13716"/>
                        </a:cubicBezTo>
                        <a:cubicBezTo>
                          <a:pt x="3652577" y="-4628"/>
                          <a:pt x="3547615" y="-1724"/>
                          <a:pt x="3290011" y="13716"/>
                        </a:cubicBezTo>
                        <a:cubicBezTo>
                          <a:pt x="3032407" y="29156"/>
                          <a:pt x="2830268" y="4147"/>
                          <a:pt x="2560320" y="13716"/>
                        </a:cubicBezTo>
                        <a:cubicBezTo>
                          <a:pt x="2290372" y="23285"/>
                          <a:pt x="2147422" y="2156"/>
                          <a:pt x="1965046" y="13716"/>
                        </a:cubicBezTo>
                        <a:cubicBezTo>
                          <a:pt x="1782670" y="25276"/>
                          <a:pt x="1689791" y="36108"/>
                          <a:pt x="1459382" y="13716"/>
                        </a:cubicBezTo>
                        <a:cubicBezTo>
                          <a:pt x="1228973" y="-8676"/>
                          <a:pt x="915486" y="31929"/>
                          <a:pt x="774497" y="13716"/>
                        </a:cubicBezTo>
                        <a:cubicBezTo>
                          <a:pt x="633508" y="-4497"/>
                          <a:pt x="361442" y="-15679"/>
                          <a:pt x="0" y="13716"/>
                        </a:cubicBezTo>
                        <a:cubicBezTo>
                          <a:pt x="-362" y="8190"/>
                          <a:pt x="-434" y="6098"/>
                          <a:pt x="0" y="0"/>
                        </a:cubicBezTo>
                        <a:close/>
                      </a:path>
                      <a:path w="4480560" h="13716" stroke="0" extrusionOk="0">
                        <a:moveTo>
                          <a:pt x="0" y="0"/>
                        </a:moveTo>
                        <a:cubicBezTo>
                          <a:pt x="285465" y="225"/>
                          <a:pt x="322691" y="16223"/>
                          <a:pt x="595274" y="0"/>
                        </a:cubicBezTo>
                        <a:cubicBezTo>
                          <a:pt x="867857" y="-16223"/>
                          <a:pt x="989129" y="-11242"/>
                          <a:pt x="1100938" y="0"/>
                        </a:cubicBezTo>
                        <a:cubicBezTo>
                          <a:pt x="1212747" y="11242"/>
                          <a:pt x="1574350" y="-36410"/>
                          <a:pt x="1830629" y="0"/>
                        </a:cubicBezTo>
                        <a:cubicBezTo>
                          <a:pt x="2086908" y="36410"/>
                          <a:pt x="2180922" y="4645"/>
                          <a:pt x="2425903" y="0"/>
                        </a:cubicBezTo>
                        <a:cubicBezTo>
                          <a:pt x="2670884" y="-4645"/>
                          <a:pt x="2782024" y="22929"/>
                          <a:pt x="3021178" y="0"/>
                        </a:cubicBezTo>
                        <a:cubicBezTo>
                          <a:pt x="3260332" y="-22929"/>
                          <a:pt x="3456982" y="-1586"/>
                          <a:pt x="3750869" y="0"/>
                        </a:cubicBezTo>
                        <a:cubicBezTo>
                          <a:pt x="4044756" y="1586"/>
                          <a:pt x="4302726" y="17043"/>
                          <a:pt x="4480560" y="0"/>
                        </a:cubicBezTo>
                        <a:cubicBezTo>
                          <a:pt x="4480360" y="3832"/>
                          <a:pt x="4481152" y="9314"/>
                          <a:pt x="4480560" y="13716"/>
                        </a:cubicBezTo>
                        <a:cubicBezTo>
                          <a:pt x="4279652" y="-11422"/>
                          <a:pt x="4200762" y="36994"/>
                          <a:pt x="3930091" y="13716"/>
                        </a:cubicBezTo>
                        <a:cubicBezTo>
                          <a:pt x="3659420" y="-9562"/>
                          <a:pt x="3456052" y="17722"/>
                          <a:pt x="3290011" y="13716"/>
                        </a:cubicBezTo>
                        <a:cubicBezTo>
                          <a:pt x="3123970" y="9710"/>
                          <a:pt x="2882392" y="28246"/>
                          <a:pt x="2649931" y="13716"/>
                        </a:cubicBezTo>
                        <a:cubicBezTo>
                          <a:pt x="2417470" y="-814"/>
                          <a:pt x="2238426" y="2765"/>
                          <a:pt x="2054657" y="13716"/>
                        </a:cubicBezTo>
                        <a:cubicBezTo>
                          <a:pt x="1870888" y="24667"/>
                          <a:pt x="1566368" y="40468"/>
                          <a:pt x="1324966" y="13716"/>
                        </a:cubicBezTo>
                        <a:cubicBezTo>
                          <a:pt x="1083564" y="-13036"/>
                          <a:pt x="787410" y="6374"/>
                          <a:pt x="595274" y="13716"/>
                        </a:cubicBezTo>
                        <a:cubicBezTo>
                          <a:pt x="403138" y="21058"/>
                          <a:pt x="169622" y="5927"/>
                          <a:pt x="0" y="13716"/>
                        </a:cubicBezTo>
                        <a:cubicBezTo>
                          <a:pt x="-475" y="8699"/>
                          <a:pt x="-565" y="44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ntertitel 15"/>
          <p:cNvSpPr>
            <a:spLocks noGrp="1"/>
          </p:cNvSpPr>
          <p:nvPr>
            <p:ph type="subTitle" idx="1"/>
          </p:nvPr>
        </p:nvSpPr>
        <p:spPr>
          <a:xfrm>
            <a:off x="3844813" y="1503065"/>
            <a:ext cx="4668251" cy="4480561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br>
              <a:rPr lang="de-DE" dirty="0"/>
            </a:br>
            <a:endParaRPr lang="de-DE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700" dirty="0">
                <a:solidFill>
                  <a:srgbClr val="002060"/>
                </a:solidFill>
                <a:latin typeface="+mj-lt"/>
              </a:rPr>
              <a:t>Kontextsensibilität und Konzentration </a:t>
            </a:r>
            <a:br>
              <a:rPr lang="de-DE" sz="1700" dirty="0">
                <a:solidFill>
                  <a:srgbClr val="002060"/>
                </a:solidFill>
                <a:latin typeface="+mj-lt"/>
              </a:rPr>
            </a:br>
            <a:r>
              <a:rPr lang="de-DE" sz="1700" dirty="0">
                <a:solidFill>
                  <a:srgbClr val="002060"/>
                </a:solidFill>
                <a:latin typeface="+mj-lt"/>
              </a:rPr>
              <a:t>auf das Wesentliche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700" dirty="0">
                <a:solidFill>
                  <a:srgbClr val="002060"/>
                </a:solidFill>
                <a:latin typeface="+mj-lt"/>
              </a:rPr>
              <a:t>Umweltschutz als attraktives und verbindendes Ziel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700" dirty="0">
                <a:solidFill>
                  <a:srgbClr val="002060"/>
                </a:solidFill>
                <a:latin typeface="+mj-lt"/>
              </a:rPr>
              <a:t>Hinterm Horizont geht’s weiter: nachhaltige Lösungen für eine lebenswerte Zukunft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700" dirty="0">
                <a:solidFill>
                  <a:srgbClr val="002060"/>
                </a:solidFill>
                <a:latin typeface="+mj-lt"/>
              </a:rPr>
              <a:t>Lernen 2. Ordnung: Zeitfenster und Kipppunkte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700" dirty="0">
                <a:solidFill>
                  <a:srgbClr val="002060"/>
                </a:solidFill>
                <a:latin typeface="+mj-lt"/>
              </a:rPr>
              <a:t>Soziale und mehrgenerationale Gerechtigkeit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700" dirty="0">
                <a:solidFill>
                  <a:srgbClr val="002060"/>
                </a:solidFill>
                <a:latin typeface="+mj-lt"/>
              </a:rPr>
              <a:t>Umweltschutz und Gemeinwohlorientierung </a:t>
            </a:r>
          </a:p>
          <a:p>
            <a:r>
              <a:rPr lang="de-DE" sz="1700" dirty="0">
                <a:solidFill>
                  <a:srgbClr val="002060"/>
                </a:solidFill>
                <a:latin typeface="+mj-lt"/>
              </a:rPr>
              <a:t> </a:t>
            </a:r>
          </a:p>
          <a:p>
            <a:endParaRPr lang="de-DE" dirty="0"/>
          </a:p>
          <a:p>
            <a:endParaRPr lang="de-DE" dirty="0"/>
          </a:p>
          <a:p>
            <a:r>
              <a:rPr lang="de-DE" sz="18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 </a:t>
            </a:r>
            <a:endParaRPr lang="de-DE" sz="1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-228600" algn="l" defTabSz="914400">
              <a:buFont typeface="Arial" panose="020B0604020202020204" pitchFamily="34" charset="0"/>
              <a:buChar char="•"/>
              <a:defRPr/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458211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el 14"/>
          <p:cNvSpPr>
            <a:spLocks noGrp="1"/>
          </p:cNvSpPr>
          <p:nvPr>
            <p:ph type="ctrTitle"/>
          </p:nvPr>
        </p:nvSpPr>
        <p:spPr>
          <a:xfrm>
            <a:off x="482601" y="643467"/>
            <a:ext cx="3465438" cy="4567137"/>
          </a:xfrm>
        </p:spPr>
        <p:txBody>
          <a:bodyPr vert="horz" lIns="91440" tIns="45720" rIns="91440" bIns="45720" rtlCol="0">
            <a:normAutofit/>
          </a:bodyPr>
          <a:lstStyle/>
          <a:p>
            <a:pPr algn="l" defTabSz="914400">
              <a:spcAft>
                <a:spcPts val="1800"/>
              </a:spcAft>
              <a:defRPr/>
            </a:pPr>
            <a:br>
              <a:rPr lang="de-DE" sz="2100" dirty="0"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br>
              <a:rPr lang="de-DE" sz="2100" dirty="0"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r>
              <a:rPr lang="de-DE" sz="2100" dirty="0">
                <a:solidFill>
                  <a:srgbClr val="C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Denkpapier</a:t>
            </a:r>
            <a:r>
              <a:rPr lang="de-DE" sz="2100" dirty="0"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de-DE" sz="2100" dirty="0">
                <a:solidFill>
                  <a:srgbClr val="0000FF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mit Ideen</a:t>
            </a:r>
            <a:br>
              <a:rPr lang="de-DE" sz="2100" dirty="0">
                <a:solidFill>
                  <a:srgbClr val="0000FF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r>
              <a:rPr lang="de-DE" sz="2100" dirty="0">
                <a:solidFill>
                  <a:srgbClr val="0000FF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zur Umsetzung des Beschlusses der </a:t>
            </a:r>
            <a:br>
              <a:rPr lang="de-DE" sz="2100" dirty="0">
                <a:solidFill>
                  <a:srgbClr val="0000FF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r>
              <a:rPr lang="de-DE" sz="2100" dirty="0">
                <a:solidFill>
                  <a:srgbClr val="0000FF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Mitgliederversammlung der DGSF zur Klimaneutralität</a:t>
            </a:r>
            <a:br>
              <a:rPr lang="de-DE" sz="2100" dirty="0">
                <a:solidFill>
                  <a:srgbClr val="0000FF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br>
              <a:rPr lang="de-DE" sz="2100" dirty="0">
                <a:solidFill>
                  <a:srgbClr val="0000FF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r>
              <a:rPr lang="de-DE" sz="2100" dirty="0">
                <a:solidFill>
                  <a:srgbClr val="0000FF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Netzwerk Klimaschutz (U.F.)</a:t>
            </a:r>
            <a:br>
              <a:rPr lang="de-DE" sz="2100" dirty="0">
                <a:solidFill>
                  <a:srgbClr val="0000FF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r>
              <a:rPr lang="de-DE" sz="2100" dirty="0">
                <a:solidFill>
                  <a:srgbClr val="0000FF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1. Entwurf</a:t>
            </a:r>
            <a:br>
              <a:rPr lang="de-DE" sz="2100" dirty="0"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br>
              <a:rPr lang="en-US" sz="2100" b="1" kern="1200" dirty="0">
                <a:latin typeface="+mj-lt"/>
                <a:ea typeface="+mj-ea"/>
                <a:cs typeface="+mj-cs"/>
              </a:rPr>
            </a:br>
            <a:br>
              <a:rPr lang="en-US" sz="2100" b="1" kern="1200" dirty="0">
                <a:latin typeface="+mj-lt"/>
                <a:ea typeface="+mj-ea"/>
                <a:cs typeface="+mj-cs"/>
              </a:rPr>
            </a:br>
            <a:endParaRPr lang="en-US" sz="21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Untertitel 1">
            <a:extLst>
              <a:ext uri="{FF2B5EF4-FFF2-40B4-BE49-F238E27FC236}">
                <a16:creationId xmlns:a16="http://schemas.microsoft.com/office/drawing/2014/main" id="{BB96BC09-7C3A-C3DF-6052-CCB9007CB7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599" y="5277684"/>
            <a:ext cx="4472089" cy="775494"/>
          </a:xfrm>
        </p:spPr>
        <p:txBody>
          <a:bodyPr>
            <a:normAutofit lnSpcReduction="10000"/>
          </a:bodyPr>
          <a:lstStyle/>
          <a:p>
            <a:pPr algn="l"/>
            <a:r>
              <a:rPr lang="de-DE" dirty="0">
                <a:solidFill>
                  <a:srgbClr val="C00000"/>
                </a:solidFill>
              </a:rPr>
              <a:t>Die DGSF als klimafreundliche Organisation  </a:t>
            </a:r>
            <a:r>
              <a:rPr lang="de-DE" dirty="0">
                <a:solidFill>
                  <a:srgbClr val="0000FF"/>
                </a:solidFill>
              </a:rPr>
              <a:t>Pfade und Schritte zu einer Klimasensiblen Praxis</a:t>
            </a:r>
          </a:p>
        </p:txBody>
      </p:sp>
      <p:pic>
        <p:nvPicPr>
          <p:cNvPr id="33" name="Picture 32" descr="Ein Bild, das Magenta, Kunst, Farbigkeit, violett enthält.&#10;&#10;Automatisch generierte Beschreibung">
            <a:extLst>
              <a:ext uri="{FF2B5EF4-FFF2-40B4-BE49-F238E27FC236}">
                <a16:creationId xmlns:a16="http://schemas.microsoft.com/office/drawing/2014/main" id="{49D0E2A5-DC13-B633-1B4F-1E51F4C819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163" r="25298" b="1"/>
          <a:stretch/>
        </p:blipFill>
        <p:spPr>
          <a:xfrm>
            <a:off x="4671911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0031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94" name="Rectangle 15393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el 14"/>
          <p:cNvSpPr>
            <a:spLocks noGrp="1"/>
          </p:cNvSpPr>
          <p:nvPr>
            <p:ph type="ctrTitle"/>
          </p:nvPr>
        </p:nvSpPr>
        <p:spPr>
          <a:xfrm>
            <a:off x="617219" y="548640"/>
            <a:ext cx="270064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1800"/>
              </a:spcAft>
              <a:defRPr/>
            </a:pPr>
            <a:br>
              <a:rPr lang="de-DE" sz="2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br>
              <a:rPr lang="de-DE" sz="36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r>
              <a:rPr lang="de-DE" sz="3600" dirty="0">
                <a:solidFill>
                  <a:srgbClr val="00808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Denkpapier</a:t>
            </a:r>
            <a:br>
              <a:rPr lang="de-DE" sz="3600" dirty="0">
                <a:solidFill>
                  <a:srgbClr val="00808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r>
              <a:rPr lang="de-DE" sz="3600" dirty="0">
                <a:solidFill>
                  <a:srgbClr val="00808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(1) Leitbild</a:t>
            </a:r>
            <a:br>
              <a:rPr lang="de-DE" sz="3600" dirty="0">
                <a:solidFill>
                  <a:srgbClr val="00808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br>
              <a:rPr lang="de-DE" sz="3600" dirty="0">
                <a:solidFill>
                  <a:srgbClr val="00808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r>
              <a:rPr lang="de-DE" sz="1800" kern="100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Leitbild-Ideen für klimafreundliche Organisationen</a:t>
            </a:r>
            <a:br>
              <a:rPr lang="de-DE" sz="1800" kern="100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de-DE" sz="1400" dirty="0">
                <a:solidFill>
                  <a:srgbClr val="00808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br>
              <a:rPr lang="en-US" sz="4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396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830629 w 4480560"/>
              <a:gd name="connsiteY3" fmla="*/ 0 h 13716"/>
              <a:gd name="connsiteX4" fmla="*/ 2425903 w 4480560"/>
              <a:gd name="connsiteY4" fmla="*/ 0 h 13716"/>
              <a:gd name="connsiteX5" fmla="*/ 3021178 w 4480560"/>
              <a:gd name="connsiteY5" fmla="*/ 0 h 13716"/>
              <a:gd name="connsiteX6" fmla="*/ 3750869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930091 w 4480560"/>
              <a:gd name="connsiteY9" fmla="*/ 13716 h 13716"/>
              <a:gd name="connsiteX10" fmla="*/ 3290011 w 4480560"/>
              <a:gd name="connsiteY10" fmla="*/ 13716 h 13716"/>
              <a:gd name="connsiteX11" fmla="*/ 2649931 w 4480560"/>
              <a:gd name="connsiteY11" fmla="*/ 13716 h 13716"/>
              <a:gd name="connsiteX12" fmla="*/ 2054657 w 4480560"/>
              <a:gd name="connsiteY12" fmla="*/ 13716 h 13716"/>
              <a:gd name="connsiteX13" fmla="*/ 1324966 w 4480560"/>
              <a:gd name="connsiteY13" fmla="*/ 13716 h 13716"/>
              <a:gd name="connsiteX14" fmla="*/ 595274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574" y="14606"/>
                  <a:pt x="338605" y="-40"/>
                  <a:pt x="595274" y="0"/>
                </a:cubicBezTo>
                <a:cubicBezTo>
                  <a:pt x="856171" y="-2198"/>
                  <a:pt x="863435" y="-13333"/>
                  <a:pt x="1100938" y="0"/>
                </a:cubicBezTo>
                <a:cubicBezTo>
                  <a:pt x="1340270" y="17713"/>
                  <a:pt x="1418448" y="-18893"/>
                  <a:pt x="1651406" y="0"/>
                </a:cubicBezTo>
                <a:cubicBezTo>
                  <a:pt x="1875387" y="1627"/>
                  <a:pt x="2153037" y="22688"/>
                  <a:pt x="2336292" y="0"/>
                </a:cubicBezTo>
                <a:cubicBezTo>
                  <a:pt x="2522206" y="-4211"/>
                  <a:pt x="2718333" y="34959"/>
                  <a:pt x="2931566" y="0"/>
                </a:cubicBezTo>
                <a:cubicBezTo>
                  <a:pt x="3137043" y="-17106"/>
                  <a:pt x="3304331" y="1415"/>
                  <a:pt x="3482035" y="0"/>
                </a:cubicBezTo>
                <a:cubicBezTo>
                  <a:pt x="3649837" y="-24078"/>
                  <a:pt x="4010577" y="-51921"/>
                  <a:pt x="4480560" y="0"/>
                </a:cubicBezTo>
                <a:cubicBezTo>
                  <a:pt x="4480642" y="3611"/>
                  <a:pt x="4480510" y="9346"/>
                  <a:pt x="4480560" y="13716"/>
                </a:cubicBezTo>
                <a:cubicBezTo>
                  <a:pt x="4305601" y="36948"/>
                  <a:pt x="4025154" y="21890"/>
                  <a:pt x="3840480" y="13716"/>
                </a:cubicBezTo>
                <a:cubicBezTo>
                  <a:pt x="3668919" y="-16903"/>
                  <a:pt x="3556555" y="-17246"/>
                  <a:pt x="3290011" y="13716"/>
                </a:cubicBezTo>
                <a:cubicBezTo>
                  <a:pt x="2991827" y="13600"/>
                  <a:pt x="2862038" y="-27094"/>
                  <a:pt x="2560320" y="13716"/>
                </a:cubicBezTo>
                <a:cubicBezTo>
                  <a:pt x="2273396" y="32804"/>
                  <a:pt x="2159701" y="35426"/>
                  <a:pt x="1965046" y="13716"/>
                </a:cubicBezTo>
                <a:cubicBezTo>
                  <a:pt x="1785994" y="24616"/>
                  <a:pt x="1686680" y="47748"/>
                  <a:pt x="1459382" y="13716"/>
                </a:cubicBezTo>
                <a:cubicBezTo>
                  <a:pt x="1260610" y="398"/>
                  <a:pt x="913962" y="26960"/>
                  <a:pt x="774497" y="13716"/>
                </a:cubicBezTo>
                <a:cubicBezTo>
                  <a:pt x="689426" y="-2719"/>
                  <a:pt x="378264" y="1751"/>
                  <a:pt x="0" y="13716"/>
                </a:cubicBezTo>
                <a:cubicBezTo>
                  <a:pt x="-173" y="8371"/>
                  <a:pt x="-387" y="6213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90844" y="5546"/>
                  <a:pt x="318443" y="10543"/>
                  <a:pt x="595274" y="0"/>
                </a:cubicBezTo>
                <a:cubicBezTo>
                  <a:pt x="862223" y="-10630"/>
                  <a:pt x="1008164" y="-6970"/>
                  <a:pt x="1100938" y="0"/>
                </a:cubicBezTo>
                <a:cubicBezTo>
                  <a:pt x="1231751" y="-9052"/>
                  <a:pt x="1563421" y="-55931"/>
                  <a:pt x="1830629" y="0"/>
                </a:cubicBezTo>
                <a:cubicBezTo>
                  <a:pt x="2081843" y="38764"/>
                  <a:pt x="2181743" y="16966"/>
                  <a:pt x="2425903" y="0"/>
                </a:cubicBezTo>
                <a:cubicBezTo>
                  <a:pt x="2657412" y="-20059"/>
                  <a:pt x="2795431" y="8423"/>
                  <a:pt x="3021178" y="0"/>
                </a:cubicBezTo>
                <a:cubicBezTo>
                  <a:pt x="3275119" y="-4749"/>
                  <a:pt x="3480943" y="2522"/>
                  <a:pt x="3750869" y="0"/>
                </a:cubicBezTo>
                <a:cubicBezTo>
                  <a:pt x="4005211" y="16055"/>
                  <a:pt x="4302144" y="-2969"/>
                  <a:pt x="4480560" y="0"/>
                </a:cubicBezTo>
                <a:cubicBezTo>
                  <a:pt x="4480397" y="3458"/>
                  <a:pt x="4481383" y="8632"/>
                  <a:pt x="4480560" y="13716"/>
                </a:cubicBezTo>
                <a:cubicBezTo>
                  <a:pt x="4261480" y="-10003"/>
                  <a:pt x="4206199" y="28529"/>
                  <a:pt x="3930091" y="13716"/>
                </a:cubicBezTo>
                <a:cubicBezTo>
                  <a:pt x="3666932" y="-15474"/>
                  <a:pt x="3493645" y="14804"/>
                  <a:pt x="3290011" y="13716"/>
                </a:cubicBezTo>
                <a:cubicBezTo>
                  <a:pt x="3137078" y="-41032"/>
                  <a:pt x="2894690" y="-17948"/>
                  <a:pt x="2649931" y="13716"/>
                </a:cubicBezTo>
                <a:cubicBezTo>
                  <a:pt x="2413020" y="21294"/>
                  <a:pt x="2225991" y="-10559"/>
                  <a:pt x="2054657" y="13716"/>
                </a:cubicBezTo>
                <a:cubicBezTo>
                  <a:pt x="1886877" y="37541"/>
                  <a:pt x="1548763" y="45390"/>
                  <a:pt x="1324966" y="13716"/>
                </a:cubicBezTo>
                <a:cubicBezTo>
                  <a:pt x="1040995" y="1897"/>
                  <a:pt x="786929" y="-17655"/>
                  <a:pt x="595274" y="13716"/>
                </a:cubicBezTo>
                <a:cubicBezTo>
                  <a:pt x="371401" y="32831"/>
                  <a:pt x="168483" y="23167"/>
                  <a:pt x="0" y="13716"/>
                </a:cubicBezTo>
                <a:cubicBezTo>
                  <a:pt x="-740" y="8467"/>
                  <a:pt x="-279" y="4434"/>
                  <a:pt x="0" y="0"/>
                </a:cubicBezTo>
                <a:close/>
              </a:path>
              <a:path w="4480560" h="13716" fill="none" stroke="0" extrusionOk="0">
                <a:moveTo>
                  <a:pt x="0" y="0"/>
                </a:moveTo>
                <a:cubicBezTo>
                  <a:pt x="254633" y="596"/>
                  <a:pt x="318854" y="8353"/>
                  <a:pt x="595274" y="0"/>
                </a:cubicBezTo>
                <a:cubicBezTo>
                  <a:pt x="857042" y="-2503"/>
                  <a:pt x="863005" y="-13327"/>
                  <a:pt x="1100938" y="0"/>
                </a:cubicBezTo>
                <a:cubicBezTo>
                  <a:pt x="1322315" y="28736"/>
                  <a:pt x="1429801" y="-15572"/>
                  <a:pt x="1651406" y="0"/>
                </a:cubicBezTo>
                <a:cubicBezTo>
                  <a:pt x="1861310" y="20479"/>
                  <a:pt x="2199002" y="36173"/>
                  <a:pt x="2336292" y="0"/>
                </a:cubicBezTo>
                <a:cubicBezTo>
                  <a:pt x="2504451" y="-23230"/>
                  <a:pt x="2735943" y="-3451"/>
                  <a:pt x="2931566" y="0"/>
                </a:cubicBezTo>
                <a:cubicBezTo>
                  <a:pt x="3109081" y="-33272"/>
                  <a:pt x="3310374" y="39503"/>
                  <a:pt x="3482035" y="0"/>
                </a:cubicBezTo>
                <a:cubicBezTo>
                  <a:pt x="3630968" y="-117346"/>
                  <a:pt x="3975789" y="30358"/>
                  <a:pt x="4480560" y="0"/>
                </a:cubicBezTo>
                <a:cubicBezTo>
                  <a:pt x="4480546" y="3532"/>
                  <a:pt x="4481771" y="9530"/>
                  <a:pt x="4480560" y="13716"/>
                </a:cubicBezTo>
                <a:cubicBezTo>
                  <a:pt x="4299745" y="8025"/>
                  <a:pt x="4055484" y="54224"/>
                  <a:pt x="3840480" y="13716"/>
                </a:cubicBezTo>
                <a:cubicBezTo>
                  <a:pt x="3665362" y="14404"/>
                  <a:pt x="3548412" y="6532"/>
                  <a:pt x="3290011" y="13716"/>
                </a:cubicBezTo>
                <a:cubicBezTo>
                  <a:pt x="3037450" y="36923"/>
                  <a:pt x="2862123" y="43167"/>
                  <a:pt x="2560320" y="13716"/>
                </a:cubicBezTo>
                <a:cubicBezTo>
                  <a:pt x="2308793" y="7156"/>
                  <a:pt x="2153402" y="-25971"/>
                  <a:pt x="1965046" y="13716"/>
                </a:cubicBezTo>
                <a:cubicBezTo>
                  <a:pt x="1778601" y="25944"/>
                  <a:pt x="1672011" y="23840"/>
                  <a:pt x="1459382" y="13716"/>
                </a:cubicBezTo>
                <a:cubicBezTo>
                  <a:pt x="1212351" y="-9856"/>
                  <a:pt x="906131" y="12859"/>
                  <a:pt x="774497" y="13716"/>
                </a:cubicBezTo>
                <a:cubicBezTo>
                  <a:pt x="636671" y="-47283"/>
                  <a:pt x="331670" y="1705"/>
                  <a:pt x="0" y="13716"/>
                </a:cubicBezTo>
                <a:cubicBezTo>
                  <a:pt x="-561" y="8546"/>
                  <a:pt x="-377" y="61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80560"/>
                      <a:gd name="connsiteY0" fmla="*/ 0 h 13716"/>
                      <a:gd name="connsiteX1" fmla="*/ 595274 w 4480560"/>
                      <a:gd name="connsiteY1" fmla="*/ 0 h 13716"/>
                      <a:gd name="connsiteX2" fmla="*/ 1100938 w 4480560"/>
                      <a:gd name="connsiteY2" fmla="*/ 0 h 13716"/>
                      <a:gd name="connsiteX3" fmla="*/ 1651406 w 4480560"/>
                      <a:gd name="connsiteY3" fmla="*/ 0 h 13716"/>
                      <a:gd name="connsiteX4" fmla="*/ 2336292 w 4480560"/>
                      <a:gd name="connsiteY4" fmla="*/ 0 h 13716"/>
                      <a:gd name="connsiteX5" fmla="*/ 2931566 w 4480560"/>
                      <a:gd name="connsiteY5" fmla="*/ 0 h 13716"/>
                      <a:gd name="connsiteX6" fmla="*/ 3482035 w 4480560"/>
                      <a:gd name="connsiteY6" fmla="*/ 0 h 13716"/>
                      <a:gd name="connsiteX7" fmla="*/ 4480560 w 4480560"/>
                      <a:gd name="connsiteY7" fmla="*/ 0 h 13716"/>
                      <a:gd name="connsiteX8" fmla="*/ 4480560 w 4480560"/>
                      <a:gd name="connsiteY8" fmla="*/ 13716 h 13716"/>
                      <a:gd name="connsiteX9" fmla="*/ 3840480 w 4480560"/>
                      <a:gd name="connsiteY9" fmla="*/ 13716 h 13716"/>
                      <a:gd name="connsiteX10" fmla="*/ 3290011 w 4480560"/>
                      <a:gd name="connsiteY10" fmla="*/ 13716 h 13716"/>
                      <a:gd name="connsiteX11" fmla="*/ 2560320 w 4480560"/>
                      <a:gd name="connsiteY11" fmla="*/ 13716 h 13716"/>
                      <a:gd name="connsiteX12" fmla="*/ 1965046 w 4480560"/>
                      <a:gd name="connsiteY12" fmla="*/ 13716 h 13716"/>
                      <a:gd name="connsiteX13" fmla="*/ 1459382 w 4480560"/>
                      <a:gd name="connsiteY13" fmla="*/ 13716 h 13716"/>
                      <a:gd name="connsiteX14" fmla="*/ 774497 w 4480560"/>
                      <a:gd name="connsiteY14" fmla="*/ 13716 h 13716"/>
                      <a:gd name="connsiteX15" fmla="*/ 0 w 4480560"/>
                      <a:gd name="connsiteY15" fmla="*/ 13716 h 13716"/>
                      <a:gd name="connsiteX16" fmla="*/ 0 w 4480560"/>
                      <a:gd name="connsiteY1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80560" h="13716" fill="none" extrusionOk="0">
                        <a:moveTo>
                          <a:pt x="0" y="0"/>
                        </a:moveTo>
                        <a:cubicBezTo>
                          <a:pt x="267821" y="8731"/>
                          <a:pt x="334105" y="2629"/>
                          <a:pt x="595274" y="0"/>
                        </a:cubicBezTo>
                        <a:cubicBezTo>
                          <a:pt x="856443" y="-2629"/>
                          <a:pt x="863808" y="-13353"/>
                          <a:pt x="1100938" y="0"/>
                        </a:cubicBezTo>
                        <a:cubicBezTo>
                          <a:pt x="1338068" y="13353"/>
                          <a:pt x="1431663" y="-25862"/>
                          <a:pt x="1651406" y="0"/>
                        </a:cubicBezTo>
                        <a:cubicBezTo>
                          <a:pt x="1871149" y="25862"/>
                          <a:pt x="2173163" y="23827"/>
                          <a:pt x="2336292" y="0"/>
                        </a:cubicBezTo>
                        <a:cubicBezTo>
                          <a:pt x="2499421" y="-23827"/>
                          <a:pt x="2720589" y="28148"/>
                          <a:pt x="2931566" y="0"/>
                        </a:cubicBezTo>
                        <a:cubicBezTo>
                          <a:pt x="3142543" y="-28148"/>
                          <a:pt x="3323630" y="27022"/>
                          <a:pt x="3482035" y="0"/>
                        </a:cubicBezTo>
                        <a:cubicBezTo>
                          <a:pt x="3640440" y="-27022"/>
                          <a:pt x="4012110" y="-20118"/>
                          <a:pt x="4480560" y="0"/>
                        </a:cubicBezTo>
                        <a:cubicBezTo>
                          <a:pt x="4480273" y="3379"/>
                          <a:pt x="4480768" y="9289"/>
                          <a:pt x="4480560" y="13716"/>
                        </a:cubicBezTo>
                        <a:cubicBezTo>
                          <a:pt x="4314132" y="10352"/>
                          <a:pt x="4028383" y="32060"/>
                          <a:pt x="3840480" y="13716"/>
                        </a:cubicBezTo>
                        <a:cubicBezTo>
                          <a:pt x="3652577" y="-4628"/>
                          <a:pt x="3547615" y="-1724"/>
                          <a:pt x="3290011" y="13716"/>
                        </a:cubicBezTo>
                        <a:cubicBezTo>
                          <a:pt x="3032407" y="29156"/>
                          <a:pt x="2830268" y="4147"/>
                          <a:pt x="2560320" y="13716"/>
                        </a:cubicBezTo>
                        <a:cubicBezTo>
                          <a:pt x="2290372" y="23285"/>
                          <a:pt x="2147422" y="2156"/>
                          <a:pt x="1965046" y="13716"/>
                        </a:cubicBezTo>
                        <a:cubicBezTo>
                          <a:pt x="1782670" y="25276"/>
                          <a:pt x="1689791" y="36108"/>
                          <a:pt x="1459382" y="13716"/>
                        </a:cubicBezTo>
                        <a:cubicBezTo>
                          <a:pt x="1228973" y="-8676"/>
                          <a:pt x="915486" y="31929"/>
                          <a:pt x="774497" y="13716"/>
                        </a:cubicBezTo>
                        <a:cubicBezTo>
                          <a:pt x="633508" y="-4497"/>
                          <a:pt x="361442" y="-15679"/>
                          <a:pt x="0" y="13716"/>
                        </a:cubicBezTo>
                        <a:cubicBezTo>
                          <a:pt x="-362" y="8190"/>
                          <a:pt x="-434" y="6098"/>
                          <a:pt x="0" y="0"/>
                        </a:cubicBezTo>
                        <a:close/>
                      </a:path>
                      <a:path w="4480560" h="13716" stroke="0" extrusionOk="0">
                        <a:moveTo>
                          <a:pt x="0" y="0"/>
                        </a:moveTo>
                        <a:cubicBezTo>
                          <a:pt x="285465" y="225"/>
                          <a:pt x="322691" y="16223"/>
                          <a:pt x="595274" y="0"/>
                        </a:cubicBezTo>
                        <a:cubicBezTo>
                          <a:pt x="867857" y="-16223"/>
                          <a:pt x="989129" y="-11242"/>
                          <a:pt x="1100938" y="0"/>
                        </a:cubicBezTo>
                        <a:cubicBezTo>
                          <a:pt x="1212747" y="11242"/>
                          <a:pt x="1574350" y="-36410"/>
                          <a:pt x="1830629" y="0"/>
                        </a:cubicBezTo>
                        <a:cubicBezTo>
                          <a:pt x="2086908" y="36410"/>
                          <a:pt x="2180922" y="4645"/>
                          <a:pt x="2425903" y="0"/>
                        </a:cubicBezTo>
                        <a:cubicBezTo>
                          <a:pt x="2670884" y="-4645"/>
                          <a:pt x="2782024" y="22929"/>
                          <a:pt x="3021178" y="0"/>
                        </a:cubicBezTo>
                        <a:cubicBezTo>
                          <a:pt x="3260332" y="-22929"/>
                          <a:pt x="3456982" y="-1586"/>
                          <a:pt x="3750869" y="0"/>
                        </a:cubicBezTo>
                        <a:cubicBezTo>
                          <a:pt x="4044756" y="1586"/>
                          <a:pt x="4302726" y="17043"/>
                          <a:pt x="4480560" y="0"/>
                        </a:cubicBezTo>
                        <a:cubicBezTo>
                          <a:pt x="4480360" y="3832"/>
                          <a:pt x="4481152" y="9314"/>
                          <a:pt x="4480560" y="13716"/>
                        </a:cubicBezTo>
                        <a:cubicBezTo>
                          <a:pt x="4279652" y="-11422"/>
                          <a:pt x="4200762" y="36994"/>
                          <a:pt x="3930091" y="13716"/>
                        </a:cubicBezTo>
                        <a:cubicBezTo>
                          <a:pt x="3659420" y="-9562"/>
                          <a:pt x="3456052" y="17722"/>
                          <a:pt x="3290011" y="13716"/>
                        </a:cubicBezTo>
                        <a:cubicBezTo>
                          <a:pt x="3123970" y="9710"/>
                          <a:pt x="2882392" y="28246"/>
                          <a:pt x="2649931" y="13716"/>
                        </a:cubicBezTo>
                        <a:cubicBezTo>
                          <a:pt x="2417470" y="-814"/>
                          <a:pt x="2238426" y="2765"/>
                          <a:pt x="2054657" y="13716"/>
                        </a:cubicBezTo>
                        <a:cubicBezTo>
                          <a:pt x="1870888" y="24667"/>
                          <a:pt x="1566368" y="40468"/>
                          <a:pt x="1324966" y="13716"/>
                        </a:cubicBezTo>
                        <a:cubicBezTo>
                          <a:pt x="1083564" y="-13036"/>
                          <a:pt x="787410" y="6374"/>
                          <a:pt x="595274" y="13716"/>
                        </a:cubicBezTo>
                        <a:cubicBezTo>
                          <a:pt x="403138" y="21058"/>
                          <a:pt x="169622" y="5927"/>
                          <a:pt x="0" y="13716"/>
                        </a:cubicBezTo>
                        <a:cubicBezTo>
                          <a:pt x="-475" y="8699"/>
                          <a:pt x="-565" y="44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ntertitel 15"/>
          <p:cNvSpPr>
            <a:spLocks noGrp="1"/>
          </p:cNvSpPr>
          <p:nvPr>
            <p:ph type="subTitle" idx="1"/>
          </p:nvPr>
        </p:nvSpPr>
        <p:spPr>
          <a:xfrm>
            <a:off x="3844813" y="1503065"/>
            <a:ext cx="4668251" cy="44805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FF"/>
                </a:solidFill>
              </a:rPr>
              <a:t>Leben im Einklang mit der Natur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FF"/>
                </a:solidFill>
              </a:rPr>
              <a:t>Wirtschaften und Arbeiten innerhalb der planetaren Grenzen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FF"/>
                </a:solidFill>
              </a:rPr>
              <a:t>Gerechte Verteilung von Ressourcen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FF"/>
                </a:solidFill>
              </a:rPr>
              <a:t>Schutz von Leben und Gesundheit</a:t>
            </a:r>
          </a:p>
          <a:p>
            <a:r>
              <a:rPr lang="de-DE" sz="18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 </a:t>
            </a:r>
            <a:endParaRPr lang="de-DE" sz="1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-228600" algn="l" defTabSz="914400">
              <a:buFont typeface="Arial" panose="020B0604020202020204" pitchFamily="34" charset="0"/>
              <a:buChar char="•"/>
              <a:defRPr/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82808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94" name="Rectangle 15393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el 14"/>
          <p:cNvSpPr>
            <a:spLocks noGrp="1"/>
          </p:cNvSpPr>
          <p:nvPr>
            <p:ph type="ctrTitle"/>
          </p:nvPr>
        </p:nvSpPr>
        <p:spPr>
          <a:xfrm>
            <a:off x="617219" y="548640"/>
            <a:ext cx="2700645" cy="54315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 defTabSz="914400">
              <a:spcAft>
                <a:spcPts val="1800"/>
              </a:spcAft>
              <a:defRPr/>
            </a:pPr>
            <a:br>
              <a:rPr lang="de-DE" sz="2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br>
              <a:rPr lang="de-DE" sz="36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r>
              <a:rPr lang="de-DE" sz="3600" dirty="0">
                <a:solidFill>
                  <a:srgbClr val="00808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Denkpapier</a:t>
            </a:r>
            <a:br>
              <a:rPr lang="de-DE" sz="3600" dirty="0">
                <a:solidFill>
                  <a:srgbClr val="00808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r>
              <a:rPr lang="de-DE" sz="3600" dirty="0">
                <a:solidFill>
                  <a:srgbClr val="00808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(2a) </a:t>
            </a:r>
            <a:r>
              <a:rPr lang="de-DE" sz="3100" dirty="0">
                <a:solidFill>
                  <a:srgbClr val="00808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Klimafreundliche Organisation</a:t>
            </a:r>
            <a:br>
              <a:rPr lang="de-DE" sz="3600" dirty="0">
                <a:solidFill>
                  <a:srgbClr val="00808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br>
              <a:rPr lang="de-DE" sz="3600" dirty="0">
                <a:solidFill>
                  <a:srgbClr val="00808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r>
              <a:rPr lang="de-DE" sz="1800" kern="100" dirty="0">
                <a:solidFill>
                  <a:srgbClr val="0000FF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de-DE" sz="1800" kern="100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gesellschaftliche Verantwortung</a:t>
            </a:r>
            <a:br>
              <a:rPr lang="de-D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de-D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de-DE" sz="1400" dirty="0">
                <a:solidFill>
                  <a:srgbClr val="00808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br>
              <a:rPr lang="en-US" sz="4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396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830629 w 4480560"/>
              <a:gd name="connsiteY3" fmla="*/ 0 h 13716"/>
              <a:gd name="connsiteX4" fmla="*/ 2425903 w 4480560"/>
              <a:gd name="connsiteY4" fmla="*/ 0 h 13716"/>
              <a:gd name="connsiteX5" fmla="*/ 3021178 w 4480560"/>
              <a:gd name="connsiteY5" fmla="*/ 0 h 13716"/>
              <a:gd name="connsiteX6" fmla="*/ 3750869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930091 w 4480560"/>
              <a:gd name="connsiteY9" fmla="*/ 13716 h 13716"/>
              <a:gd name="connsiteX10" fmla="*/ 3290011 w 4480560"/>
              <a:gd name="connsiteY10" fmla="*/ 13716 h 13716"/>
              <a:gd name="connsiteX11" fmla="*/ 2649931 w 4480560"/>
              <a:gd name="connsiteY11" fmla="*/ 13716 h 13716"/>
              <a:gd name="connsiteX12" fmla="*/ 2054657 w 4480560"/>
              <a:gd name="connsiteY12" fmla="*/ 13716 h 13716"/>
              <a:gd name="connsiteX13" fmla="*/ 1324966 w 4480560"/>
              <a:gd name="connsiteY13" fmla="*/ 13716 h 13716"/>
              <a:gd name="connsiteX14" fmla="*/ 595274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574" y="14606"/>
                  <a:pt x="338605" y="-40"/>
                  <a:pt x="595274" y="0"/>
                </a:cubicBezTo>
                <a:cubicBezTo>
                  <a:pt x="856171" y="-2198"/>
                  <a:pt x="863435" y="-13333"/>
                  <a:pt x="1100938" y="0"/>
                </a:cubicBezTo>
                <a:cubicBezTo>
                  <a:pt x="1340270" y="17713"/>
                  <a:pt x="1418448" y="-18893"/>
                  <a:pt x="1651406" y="0"/>
                </a:cubicBezTo>
                <a:cubicBezTo>
                  <a:pt x="1875387" y="1627"/>
                  <a:pt x="2153037" y="22688"/>
                  <a:pt x="2336292" y="0"/>
                </a:cubicBezTo>
                <a:cubicBezTo>
                  <a:pt x="2522206" y="-4211"/>
                  <a:pt x="2718333" y="34959"/>
                  <a:pt x="2931566" y="0"/>
                </a:cubicBezTo>
                <a:cubicBezTo>
                  <a:pt x="3137043" y="-17106"/>
                  <a:pt x="3304331" y="1415"/>
                  <a:pt x="3482035" y="0"/>
                </a:cubicBezTo>
                <a:cubicBezTo>
                  <a:pt x="3649837" y="-24078"/>
                  <a:pt x="4010577" y="-51921"/>
                  <a:pt x="4480560" y="0"/>
                </a:cubicBezTo>
                <a:cubicBezTo>
                  <a:pt x="4480642" y="3611"/>
                  <a:pt x="4480510" y="9346"/>
                  <a:pt x="4480560" y="13716"/>
                </a:cubicBezTo>
                <a:cubicBezTo>
                  <a:pt x="4305601" y="36948"/>
                  <a:pt x="4025154" y="21890"/>
                  <a:pt x="3840480" y="13716"/>
                </a:cubicBezTo>
                <a:cubicBezTo>
                  <a:pt x="3668919" y="-16903"/>
                  <a:pt x="3556555" y="-17246"/>
                  <a:pt x="3290011" y="13716"/>
                </a:cubicBezTo>
                <a:cubicBezTo>
                  <a:pt x="2991827" y="13600"/>
                  <a:pt x="2862038" y="-27094"/>
                  <a:pt x="2560320" y="13716"/>
                </a:cubicBezTo>
                <a:cubicBezTo>
                  <a:pt x="2273396" y="32804"/>
                  <a:pt x="2159701" y="35426"/>
                  <a:pt x="1965046" y="13716"/>
                </a:cubicBezTo>
                <a:cubicBezTo>
                  <a:pt x="1785994" y="24616"/>
                  <a:pt x="1686680" y="47748"/>
                  <a:pt x="1459382" y="13716"/>
                </a:cubicBezTo>
                <a:cubicBezTo>
                  <a:pt x="1260610" y="398"/>
                  <a:pt x="913962" y="26960"/>
                  <a:pt x="774497" y="13716"/>
                </a:cubicBezTo>
                <a:cubicBezTo>
                  <a:pt x="689426" y="-2719"/>
                  <a:pt x="378264" y="1751"/>
                  <a:pt x="0" y="13716"/>
                </a:cubicBezTo>
                <a:cubicBezTo>
                  <a:pt x="-173" y="8371"/>
                  <a:pt x="-387" y="6213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90844" y="5546"/>
                  <a:pt x="318443" y="10543"/>
                  <a:pt x="595274" y="0"/>
                </a:cubicBezTo>
                <a:cubicBezTo>
                  <a:pt x="862223" y="-10630"/>
                  <a:pt x="1008164" y="-6970"/>
                  <a:pt x="1100938" y="0"/>
                </a:cubicBezTo>
                <a:cubicBezTo>
                  <a:pt x="1231751" y="-9052"/>
                  <a:pt x="1563421" y="-55931"/>
                  <a:pt x="1830629" y="0"/>
                </a:cubicBezTo>
                <a:cubicBezTo>
                  <a:pt x="2081843" y="38764"/>
                  <a:pt x="2181743" y="16966"/>
                  <a:pt x="2425903" y="0"/>
                </a:cubicBezTo>
                <a:cubicBezTo>
                  <a:pt x="2657412" y="-20059"/>
                  <a:pt x="2795431" y="8423"/>
                  <a:pt x="3021178" y="0"/>
                </a:cubicBezTo>
                <a:cubicBezTo>
                  <a:pt x="3275119" y="-4749"/>
                  <a:pt x="3480943" y="2522"/>
                  <a:pt x="3750869" y="0"/>
                </a:cubicBezTo>
                <a:cubicBezTo>
                  <a:pt x="4005211" y="16055"/>
                  <a:pt x="4302144" y="-2969"/>
                  <a:pt x="4480560" y="0"/>
                </a:cubicBezTo>
                <a:cubicBezTo>
                  <a:pt x="4480397" y="3458"/>
                  <a:pt x="4481383" y="8632"/>
                  <a:pt x="4480560" y="13716"/>
                </a:cubicBezTo>
                <a:cubicBezTo>
                  <a:pt x="4261480" y="-10003"/>
                  <a:pt x="4206199" y="28529"/>
                  <a:pt x="3930091" y="13716"/>
                </a:cubicBezTo>
                <a:cubicBezTo>
                  <a:pt x="3666932" y="-15474"/>
                  <a:pt x="3493645" y="14804"/>
                  <a:pt x="3290011" y="13716"/>
                </a:cubicBezTo>
                <a:cubicBezTo>
                  <a:pt x="3137078" y="-41032"/>
                  <a:pt x="2894690" y="-17948"/>
                  <a:pt x="2649931" y="13716"/>
                </a:cubicBezTo>
                <a:cubicBezTo>
                  <a:pt x="2413020" y="21294"/>
                  <a:pt x="2225991" y="-10559"/>
                  <a:pt x="2054657" y="13716"/>
                </a:cubicBezTo>
                <a:cubicBezTo>
                  <a:pt x="1886877" y="37541"/>
                  <a:pt x="1548763" y="45390"/>
                  <a:pt x="1324966" y="13716"/>
                </a:cubicBezTo>
                <a:cubicBezTo>
                  <a:pt x="1040995" y="1897"/>
                  <a:pt x="786929" y="-17655"/>
                  <a:pt x="595274" y="13716"/>
                </a:cubicBezTo>
                <a:cubicBezTo>
                  <a:pt x="371401" y="32831"/>
                  <a:pt x="168483" y="23167"/>
                  <a:pt x="0" y="13716"/>
                </a:cubicBezTo>
                <a:cubicBezTo>
                  <a:pt x="-740" y="8467"/>
                  <a:pt x="-279" y="4434"/>
                  <a:pt x="0" y="0"/>
                </a:cubicBezTo>
                <a:close/>
              </a:path>
              <a:path w="4480560" h="13716" fill="none" stroke="0" extrusionOk="0">
                <a:moveTo>
                  <a:pt x="0" y="0"/>
                </a:moveTo>
                <a:cubicBezTo>
                  <a:pt x="254633" y="596"/>
                  <a:pt x="318854" y="8353"/>
                  <a:pt x="595274" y="0"/>
                </a:cubicBezTo>
                <a:cubicBezTo>
                  <a:pt x="857042" y="-2503"/>
                  <a:pt x="863005" y="-13327"/>
                  <a:pt x="1100938" y="0"/>
                </a:cubicBezTo>
                <a:cubicBezTo>
                  <a:pt x="1322315" y="28736"/>
                  <a:pt x="1429801" y="-15572"/>
                  <a:pt x="1651406" y="0"/>
                </a:cubicBezTo>
                <a:cubicBezTo>
                  <a:pt x="1861310" y="20479"/>
                  <a:pt x="2199002" y="36173"/>
                  <a:pt x="2336292" y="0"/>
                </a:cubicBezTo>
                <a:cubicBezTo>
                  <a:pt x="2504451" y="-23230"/>
                  <a:pt x="2735943" y="-3451"/>
                  <a:pt x="2931566" y="0"/>
                </a:cubicBezTo>
                <a:cubicBezTo>
                  <a:pt x="3109081" y="-33272"/>
                  <a:pt x="3310374" y="39503"/>
                  <a:pt x="3482035" y="0"/>
                </a:cubicBezTo>
                <a:cubicBezTo>
                  <a:pt x="3630968" y="-117346"/>
                  <a:pt x="3975789" y="30358"/>
                  <a:pt x="4480560" y="0"/>
                </a:cubicBezTo>
                <a:cubicBezTo>
                  <a:pt x="4480546" y="3532"/>
                  <a:pt x="4481771" y="9530"/>
                  <a:pt x="4480560" y="13716"/>
                </a:cubicBezTo>
                <a:cubicBezTo>
                  <a:pt x="4299745" y="8025"/>
                  <a:pt x="4055484" y="54224"/>
                  <a:pt x="3840480" y="13716"/>
                </a:cubicBezTo>
                <a:cubicBezTo>
                  <a:pt x="3665362" y="14404"/>
                  <a:pt x="3548412" y="6532"/>
                  <a:pt x="3290011" y="13716"/>
                </a:cubicBezTo>
                <a:cubicBezTo>
                  <a:pt x="3037450" y="36923"/>
                  <a:pt x="2862123" y="43167"/>
                  <a:pt x="2560320" y="13716"/>
                </a:cubicBezTo>
                <a:cubicBezTo>
                  <a:pt x="2308793" y="7156"/>
                  <a:pt x="2153402" y="-25971"/>
                  <a:pt x="1965046" y="13716"/>
                </a:cubicBezTo>
                <a:cubicBezTo>
                  <a:pt x="1778601" y="25944"/>
                  <a:pt x="1672011" y="23840"/>
                  <a:pt x="1459382" y="13716"/>
                </a:cubicBezTo>
                <a:cubicBezTo>
                  <a:pt x="1212351" y="-9856"/>
                  <a:pt x="906131" y="12859"/>
                  <a:pt x="774497" y="13716"/>
                </a:cubicBezTo>
                <a:cubicBezTo>
                  <a:pt x="636671" y="-47283"/>
                  <a:pt x="331670" y="1705"/>
                  <a:pt x="0" y="13716"/>
                </a:cubicBezTo>
                <a:cubicBezTo>
                  <a:pt x="-561" y="8546"/>
                  <a:pt x="-377" y="61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80560"/>
                      <a:gd name="connsiteY0" fmla="*/ 0 h 13716"/>
                      <a:gd name="connsiteX1" fmla="*/ 595274 w 4480560"/>
                      <a:gd name="connsiteY1" fmla="*/ 0 h 13716"/>
                      <a:gd name="connsiteX2" fmla="*/ 1100938 w 4480560"/>
                      <a:gd name="connsiteY2" fmla="*/ 0 h 13716"/>
                      <a:gd name="connsiteX3" fmla="*/ 1651406 w 4480560"/>
                      <a:gd name="connsiteY3" fmla="*/ 0 h 13716"/>
                      <a:gd name="connsiteX4" fmla="*/ 2336292 w 4480560"/>
                      <a:gd name="connsiteY4" fmla="*/ 0 h 13716"/>
                      <a:gd name="connsiteX5" fmla="*/ 2931566 w 4480560"/>
                      <a:gd name="connsiteY5" fmla="*/ 0 h 13716"/>
                      <a:gd name="connsiteX6" fmla="*/ 3482035 w 4480560"/>
                      <a:gd name="connsiteY6" fmla="*/ 0 h 13716"/>
                      <a:gd name="connsiteX7" fmla="*/ 4480560 w 4480560"/>
                      <a:gd name="connsiteY7" fmla="*/ 0 h 13716"/>
                      <a:gd name="connsiteX8" fmla="*/ 4480560 w 4480560"/>
                      <a:gd name="connsiteY8" fmla="*/ 13716 h 13716"/>
                      <a:gd name="connsiteX9" fmla="*/ 3840480 w 4480560"/>
                      <a:gd name="connsiteY9" fmla="*/ 13716 h 13716"/>
                      <a:gd name="connsiteX10" fmla="*/ 3290011 w 4480560"/>
                      <a:gd name="connsiteY10" fmla="*/ 13716 h 13716"/>
                      <a:gd name="connsiteX11" fmla="*/ 2560320 w 4480560"/>
                      <a:gd name="connsiteY11" fmla="*/ 13716 h 13716"/>
                      <a:gd name="connsiteX12" fmla="*/ 1965046 w 4480560"/>
                      <a:gd name="connsiteY12" fmla="*/ 13716 h 13716"/>
                      <a:gd name="connsiteX13" fmla="*/ 1459382 w 4480560"/>
                      <a:gd name="connsiteY13" fmla="*/ 13716 h 13716"/>
                      <a:gd name="connsiteX14" fmla="*/ 774497 w 4480560"/>
                      <a:gd name="connsiteY14" fmla="*/ 13716 h 13716"/>
                      <a:gd name="connsiteX15" fmla="*/ 0 w 4480560"/>
                      <a:gd name="connsiteY15" fmla="*/ 13716 h 13716"/>
                      <a:gd name="connsiteX16" fmla="*/ 0 w 4480560"/>
                      <a:gd name="connsiteY1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80560" h="13716" fill="none" extrusionOk="0">
                        <a:moveTo>
                          <a:pt x="0" y="0"/>
                        </a:moveTo>
                        <a:cubicBezTo>
                          <a:pt x="267821" y="8731"/>
                          <a:pt x="334105" y="2629"/>
                          <a:pt x="595274" y="0"/>
                        </a:cubicBezTo>
                        <a:cubicBezTo>
                          <a:pt x="856443" y="-2629"/>
                          <a:pt x="863808" y="-13353"/>
                          <a:pt x="1100938" y="0"/>
                        </a:cubicBezTo>
                        <a:cubicBezTo>
                          <a:pt x="1338068" y="13353"/>
                          <a:pt x="1431663" y="-25862"/>
                          <a:pt x="1651406" y="0"/>
                        </a:cubicBezTo>
                        <a:cubicBezTo>
                          <a:pt x="1871149" y="25862"/>
                          <a:pt x="2173163" y="23827"/>
                          <a:pt x="2336292" y="0"/>
                        </a:cubicBezTo>
                        <a:cubicBezTo>
                          <a:pt x="2499421" y="-23827"/>
                          <a:pt x="2720589" y="28148"/>
                          <a:pt x="2931566" y="0"/>
                        </a:cubicBezTo>
                        <a:cubicBezTo>
                          <a:pt x="3142543" y="-28148"/>
                          <a:pt x="3323630" y="27022"/>
                          <a:pt x="3482035" y="0"/>
                        </a:cubicBezTo>
                        <a:cubicBezTo>
                          <a:pt x="3640440" y="-27022"/>
                          <a:pt x="4012110" y="-20118"/>
                          <a:pt x="4480560" y="0"/>
                        </a:cubicBezTo>
                        <a:cubicBezTo>
                          <a:pt x="4480273" y="3379"/>
                          <a:pt x="4480768" y="9289"/>
                          <a:pt x="4480560" y="13716"/>
                        </a:cubicBezTo>
                        <a:cubicBezTo>
                          <a:pt x="4314132" y="10352"/>
                          <a:pt x="4028383" y="32060"/>
                          <a:pt x="3840480" y="13716"/>
                        </a:cubicBezTo>
                        <a:cubicBezTo>
                          <a:pt x="3652577" y="-4628"/>
                          <a:pt x="3547615" y="-1724"/>
                          <a:pt x="3290011" y="13716"/>
                        </a:cubicBezTo>
                        <a:cubicBezTo>
                          <a:pt x="3032407" y="29156"/>
                          <a:pt x="2830268" y="4147"/>
                          <a:pt x="2560320" y="13716"/>
                        </a:cubicBezTo>
                        <a:cubicBezTo>
                          <a:pt x="2290372" y="23285"/>
                          <a:pt x="2147422" y="2156"/>
                          <a:pt x="1965046" y="13716"/>
                        </a:cubicBezTo>
                        <a:cubicBezTo>
                          <a:pt x="1782670" y="25276"/>
                          <a:pt x="1689791" y="36108"/>
                          <a:pt x="1459382" y="13716"/>
                        </a:cubicBezTo>
                        <a:cubicBezTo>
                          <a:pt x="1228973" y="-8676"/>
                          <a:pt x="915486" y="31929"/>
                          <a:pt x="774497" y="13716"/>
                        </a:cubicBezTo>
                        <a:cubicBezTo>
                          <a:pt x="633508" y="-4497"/>
                          <a:pt x="361442" y="-15679"/>
                          <a:pt x="0" y="13716"/>
                        </a:cubicBezTo>
                        <a:cubicBezTo>
                          <a:pt x="-362" y="8190"/>
                          <a:pt x="-434" y="6098"/>
                          <a:pt x="0" y="0"/>
                        </a:cubicBezTo>
                        <a:close/>
                      </a:path>
                      <a:path w="4480560" h="13716" stroke="0" extrusionOk="0">
                        <a:moveTo>
                          <a:pt x="0" y="0"/>
                        </a:moveTo>
                        <a:cubicBezTo>
                          <a:pt x="285465" y="225"/>
                          <a:pt x="322691" y="16223"/>
                          <a:pt x="595274" y="0"/>
                        </a:cubicBezTo>
                        <a:cubicBezTo>
                          <a:pt x="867857" y="-16223"/>
                          <a:pt x="989129" y="-11242"/>
                          <a:pt x="1100938" y="0"/>
                        </a:cubicBezTo>
                        <a:cubicBezTo>
                          <a:pt x="1212747" y="11242"/>
                          <a:pt x="1574350" y="-36410"/>
                          <a:pt x="1830629" y="0"/>
                        </a:cubicBezTo>
                        <a:cubicBezTo>
                          <a:pt x="2086908" y="36410"/>
                          <a:pt x="2180922" y="4645"/>
                          <a:pt x="2425903" y="0"/>
                        </a:cubicBezTo>
                        <a:cubicBezTo>
                          <a:pt x="2670884" y="-4645"/>
                          <a:pt x="2782024" y="22929"/>
                          <a:pt x="3021178" y="0"/>
                        </a:cubicBezTo>
                        <a:cubicBezTo>
                          <a:pt x="3260332" y="-22929"/>
                          <a:pt x="3456982" y="-1586"/>
                          <a:pt x="3750869" y="0"/>
                        </a:cubicBezTo>
                        <a:cubicBezTo>
                          <a:pt x="4044756" y="1586"/>
                          <a:pt x="4302726" y="17043"/>
                          <a:pt x="4480560" y="0"/>
                        </a:cubicBezTo>
                        <a:cubicBezTo>
                          <a:pt x="4480360" y="3832"/>
                          <a:pt x="4481152" y="9314"/>
                          <a:pt x="4480560" y="13716"/>
                        </a:cubicBezTo>
                        <a:cubicBezTo>
                          <a:pt x="4279652" y="-11422"/>
                          <a:pt x="4200762" y="36994"/>
                          <a:pt x="3930091" y="13716"/>
                        </a:cubicBezTo>
                        <a:cubicBezTo>
                          <a:pt x="3659420" y="-9562"/>
                          <a:pt x="3456052" y="17722"/>
                          <a:pt x="3290011" y="13716"/>
                        </a:cubicBezTo>
                        <a:cubicBezTo>
                          <a:pt x="3123970" y="9710"/>
                          <a:pt x="2882392" y="28246"/>
                          <a:pt x="2649931" y="13716"/>
                        </a:cubicBezTo>
                        <a:cubicBezTo>
                          <a:pt x="2417470" y="-814"/>
                          <a:pt x="2238426" y="2765"/>
                          <a:pt x="2054657" y="13716"/>
                        </a:cubicBezTo>
                        <a:cubicBezTo>
                          <a:pt x="1870888" y="24667"/>
                          <a:pt x="1566368" y="40468"/>
                          <a:pt x="1324966" y="13716"/>
                        </a:cubicBezTo>
                        <a:cubicBezTo>
                          <a:pt x="1083564" y="-13036"/>
                          <a:pt x="787410" y="6374"/>
                          <a:pt x="595274" y="13716"/>
                        </a:cubicBezTo>
                        <a:cubicBezTo>
                          <a:pt x="403138" y="21058"/>
                          <a:pt x="169622" y="5927"/>
                          <a:pt x="0" y="13716"/>
                        </a:cubicBezTo>
                        <a:cubicBezTo>
                          <a:pt x="-475" y="8699"/>
                          <a:pt x="-565" y="44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ntertitel 15"/>
          <p:cNvSpPr>
            <a:spLocks noGrp="1"/>
          </p:cNvSpPr>
          <p:nvPr>
            <p:ph type="subTitle" idx="1"/>
          </p:nvPr>
        </p:nvSpPr>
        <p:spPr>
          <a:xfrm>
            <a:off x="3844813" y="1503065"/>
            <a:ext cx="4668251" cy="44805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lvl="0" indent="-285750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e-DE" sz="1800" kern="100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Verstärkung der aktiven Mitwirkung in der Klima-Allianz</a:t>
            </a:r>
          </a:p>
          <a:p>
            <a:pPr marL="285750" lvl="0" indent="-285750" algn="l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kern="100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Mitgestaltung von Projekten zu Klimaschutz und sozialer Gerechtigkeit</a:t>
            </a:r>
          </a:p>
          <a:p>
            <a:endParaRPr lang="de-DE" sz="1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-228600" algn="l" defTabSz="914400">
              <a:buFont typeface="Arial" panose="020B0604020202020204" pitchFamily="34" charset="0"/>
              <a:buChar char="•"/>
              <a:defRPr/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47960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94" name="Rectangle 15393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el 14"/>
          <p:cNvSpPr>
            <a:spLocks noGrp="1"/>
          </p:cNvSpPr>
          <p:nvPr>
            <p:ph type="ctrTitle"/>
          </p:nvPr>
        </p:nvSpPr>
        <p:spPr>
          <a:xfrm>
            <a:off x="617219" y="548640"/>
            <a:ext cx="2700645" cy="54315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 defTabSz="914400">
              <a:spcAft>
                <a:spcPts val="1800"/>
              </a:spcAft>
              <a:defRPr/>
            </a:pPr>
            <a:br>
              <a:rPr lang="de-DE" sz="2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br>
              <a:rPr lang="de-DE" sz="36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r>
              <a:rPr lang="de-DE" sz="3600" dirty="0">
                <a:solidFill>
                  <a:srgbClr val="00808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Denkpapier</a:t>
            </a:r>
            <a:br>
              <a:rPr lang="de-DE" sz="3600" dirty="0">
                <a:solidFill>
                  <a:srgbClr val="00808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r>
              <a:rPr lang="de-DE" sz="3600" dirty="0">
                <a:solidFill>
                  <a:srgbClr val="00808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(2b)</a:t>
            </a:r>
            <a:br>
              <a:rPr lang="de-DE" sz="3600" dirty="0">
                <a:solidFill>
                  <a:srgbClr val="00808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r>
              <a:rPr lang="de-DE" sz="3100" dirty="0">
                <a:solidFill>
                  <a:srgbClr val="00808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Klimafreundliche Organisation</a:t>
            </a:r>
            <a:br>
              <a:rPr lang="de-DE" sz="3600" dirty="0">
                <a:solidFill>
                  <a:srgbClr val="00808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br>
              <a:rPr lang="de-DE" sz="3600" dirty="0">
                <a:solidFill>
                  <a:srgbClr val="00808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r>
              <a:rPr lang="de-DE" sz="1800" kern="100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&gt; Teil der sozial-ökologischen Transformation</a:t>
            </a:r>
            <a:br>
              <a:rPr lang="de-D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de-D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de-D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de-DE" sz="1400" dirty="0">
                <a:solidFill>
                  <a:srgbClr val="00808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br>
              <a:rPr lang="en-US" sz="4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396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830629 w 4480560"/>
              <a:gd name="connsiteY3" fmla="*/ 0 h 13716"/>
              <a:gd name="connsiteX4" fmla="*/ 2425903 w 4480560"/>
              <a:gd name="connsiteY4" fmla="*/ 0 h 13716"/>
              <a:gd name="connsiteX5" fmla="*/ 3021178 w 4480560"/>
              <a:gd name="connsiteY5" fmla="*/ 0 h 13716"/>
              <a:gd name="connsiteX6" fmla="*/ 3750869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930091 w 4480560"/>
              <a:gd name="connsiteY9" fmla="*/ 13716 h 13716"/>
              <a:gd name="connsiteX10" fmla="*/ 3290011 w 4480560"/>
              <a:gd name="connsiteY10" fmla="*/ 13716 h 13716"/>
              <a:gd name="connsiteX11" fmla="*/ 2649931 w 4480560"/>
              <a:gd name="connsiteY11" fmla="*/ 13716 h 13716"/>
              <a:gd name="connsiteX12" fmla="*/ 2054657 w 4480560"/>
              <a:gd name="connsiteY12" fmla="*/ 13716 h 13716"/>
              <a:gd name="connsiteX13" fmla="*/ 1324966 w 4480560"/>
              <a:gd name="connsiteY13" fmla="*/ 13716 h 13716"/>
              <a:gd name="connsiteX14" fmla="*/ 595274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574" y="14606"/>
                  <a:pt x="338605" y="-40"/>
                  <a:pt x="595274" y="0"/>
                </a:cubicBezTo>
                <a:cubicBezTo>
                  <a:pt x="856171" y="-2198"/>
                  <a:pt x="863435" y="-13333"/>
                  <a:pt x="1100938" y="0"/>
                </a:cubicBezTo>
                <a:cubicBezTo>
                  <a:pt x="1340270" y="17713"/>
                  <a:pt x="1418448" y="-18893"/>
                  <a:pt x="1651406" y="0"/>
                </a:cubicBezTo>
                <a:cubicBezTo>
                  <a:pt x="1875387" y="1627"/>
                  <a:pt x="2153037" y="22688"/>
                  <a:pt x="2336292" y="0"/>
                </a:cubicBezTo>
                <a:cubicBezTo>
                  <a:pt x="2522206" y="-4211"/>
                  <a:pt x="2718333" y="34959"/>
                  <a:pt x="2931566" y="0"/>
                </a:cubicBezTo>
                <a:cubicBezTo>
                  <a:pt x="3137043" y="-17106"/>
                  <a:pt x="3304331" y="1415"/>
                  <a:pt x="3482035" y="0"/>
                </a:cubicBezTo>
                <a:cubicBezTo>
                  <a:pt x="3649837" y="-24078"/>
                  <a:pt x="4010577" y="-51921"/>
                  <a:pt x="4480560" y="0"/>
                </a:cubicBezTo>
                <a:cubicBezTo>
                  <a:pt x="4480642" y="3611"/>
                  <a:pt x="4480510" y="9346"/>
                  <a:pt x="4480560" y="13716"/>
                </a:cubicBezTo>
                <a:cubicBezTo>
                  <a:pt x="4305601" y="36948"/>
                  <a:pt x="4025154" y="21890"/>
                  <a:pt x="3840480" y="13716"/>
                </a:cubicBezTo>
                <a:cubicBezTo>
                  <a:pt x="3668919" y="-16903"/>
                  <a:pt x="3556555" y="-17246"/>
                  <a:pt x="3290011" y="13716"/>
                </a:cubicBezTo>
                <a:cubicBezTo>
                  <a:pt x="2991827" y="13600"/>
                  <a:pt x="2862038" y="-27094"/>
                  <a:pt x="2560320" y="13716"/>
                </a:cubicBezTo>
                <a:cubicBezTo>
                  <a:pt x="2273396" y="32804"/>
                  <a:pt x="2159701" y="35426"/>
                  <a:pt x="1965046" y="13716"/>
                </a:cubicBezTo>
                <a:cubicBezTo>
                  <a:pt x="1785994" y="24616"/>
                  <a:pt x="1686680" y="47748"/>
                  <a:pt x="1459382" y="13716"/>
                </a:cubicBezTo>
                <a:cubicBezTo>
                  <a:pt x="1260610" y="398"/>
                  <a:pt x="913962" y="26960"/>
                  <a:pt x="774497" y="13716"/>
                </a:cubicBezTo>
                <a:cubicBezTo>
                  <a:pt x="689426" y="-2719"/>
                  <a:pt x="378264" y="1751"/>
                  <a:pt x="0" y="13716"/>
                </a:cubicBezTo>
                <a:cubicBezTo>
                  <a:pt x="-173" y="8371"/>
                  <a:pt x="-387" y="6213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90844" y="5546"/>
                  <a:pt x="318443" y="10543"/>
                  <a:pt x="595274" y="0"/>
                </a:cubicBezTo>
                <a:cubicBezTo>
                  <a:pt x="862223" y="-10630"/>
                  <a:pt x="1008164" y="-6970"/>
                  <a:pt x="1100938" y="0"/>
                </a:cubicBezTo>
                <a:cubicBezTo>
                  <a:pt x="1231751" y="-9052"/>
                  <a:pt x="1563421" y="-55931"/>
                  <a:pt x="1830629" y="0"/>
                </a:cubicBezTo>
                <a:cubicBezTo>
                  <a:pt x="2081843" y="38764"/>
                  <a:pt x="2181743" y="16966"/>
                  <a:pt x="2425903" y="0"/>
                </a:cubicBezTo>
                <a:cubicBezTo>
                  <a:pt x="2657412" y="-20059"/>
                  <a:pt x="2795431" y="8423"/>
                  <a:pt x="3021178" y="0"/>
                </a:cubicBezTo>
                <a:cubicBezTo>
                  <a:pt x="3275119" y="-4749"/>
                  <a:pt x="3480943" y="2522"/>
                  <a:pt x="3750869" y="0"/>
                </a:cubicBezTo>
                <a:cubicBezTo>
                  <a:pt x="4005211" y="16055"/>
                  <a:pt x="4302144" y="-2969"/>
                  <a:pt x="4480560" y="0"/>
                </a:cubicBezTo>
                <a:cubicBezTo>
                  <a:pt x="4480397" y="3458"/>
                  <a:pt x="4481383" y="8632"/>
                  <a:pt x="4480560" y="13716"/>
                </a:cubicBezTo>
                <a:cubicBezTo>
                  <a:pt x="4261480" y="-10003"/>
                  <a:pt x="4206199" y="28529"/>
                  <a:pt x="3930091" y="13716"/>
                </a:cubicBezTo>
                <a:cubicBezTo>
                  <a:pt x="3666932" y="-15474"/>
                  <a:pt x="3493645" y="14804"/>
                  <a:pt x="3290011" y="13716"/>
                </a:cubicBezTo>
                <a:cubicBezTo>
                  <a:pt x="3137078" y="-41032"/>
                  <a:pt x="2894690" y="-17948"/>
                  <a:pt x="2649931" y="13716"/>
                </a:cubicBezTo>
                <a:cubicBezTo>
                  <a:pt x="2413020" y="21294"/>
                  <a:pt x="2225991" y="-10559"/>
                  <a:pt x="2054657" y="13716"/>
                </a:cubicBezTo>
                <a:cubicBezTo>
                  <a:pt x="1886877" y="37541"/>
                  <a:pt x="1548763" y="45390"/>
                  <a:pt x="1324966" y="13716"/>
                </a:cubicBezTo>
                <a:cubicBezTo>
                  <a:pt x="1040995" y="1897"/>
                  <a:pt x="786929" y="-17655"/>
                  <a:pt x="595274" y="13716"/>
                </a:cubicBezTo>
                <a:cubicBezTo>
                  <a:pt x="371401" y="32831"/>
                  <a:pt x="168483" y="23167"/>
                  <a:pt x="0" y="13716"/>
                </a:cubicBezTo>
                <a:cubicBezTo>
                  <a:pt x="-740" y="8467"/>
                  <a:pt x="-279" y="4434"/>
                  <a:pt x="0" y="0"/>
                </a:cubicBezTo>
                <a:close/>
              </a:path>
              <a:path w="4480560" h="13716" fill="none" stroke="0" extrusionOk="0">
                <a:moveTo>
                  <a:pt x="0" y="0"/>
                </a:moveTo>
                <a:cubicBezTo>
                  <a:pt x="254633" y="596"/>
                  <a:pt x="318854" y="8353"/>
                  <a:pt x="595274" y="0"/>
                </a:cubicBezTo>
                <a:cubicBezTo>
                  <a:pt x="857042" y="-2503"/>
                  <a:pt x="863005" y="-13327"/>
                  <a:pt x="1100938" y="0"/>
                </a:cubicBezTo>
                <a:cubicBezTo>
                  <a:pt x="1322315" y="28736"/>
                  <a:pt x="1429801" y="-15572"/>
                  <a:pt x="1651406" y="0"/>
                </a:cubicBezTo>
                <a:cubicBezTo>
                  <a:pt x="1861310" y="20479"/>
                  <a:pt x="2199002" y="36173"/>
                  <a:pt x="2336292" y="0"/>
                </a:cubicBezTo>
                <a:cubicBezTo>
                  <a:pt x="2504451" y="-23230"/>
                  <a:pt x="2735943" y="-3451"/>
                  <a:pt x="2931566" y="0"/>
                </a:cubicBezTo>
                <a:cubicBezTo>
                  <a:pt x="3109081" y="-33272"/>
                  <a:pt x="3310374" y="39503"/>
                  <a:pt x="3482035" y="0"/>
                </a:cubicBezTo>
                <a:cubicBezTo>
                  <a:pt x="3630968" y="-117346"/>
                  <a:pt x="3975789" y="30358"/>
                  <a:pt x="4480560" y="0"/>
                </a:cubicBezTo>
                <a:cubicBezTo>
                  <a:pt x="4480546" y="3532"/>
                  <a:pt x="4481771" y="9530"/>
                  <a:pt x="4480560" y="13716"/>
                </a:cubicBezTo>
                <a:cubicBezTo>
                  <a:pt x="4299745" y="8025"/>
                  <a:pt x="4055484" y="54224"/>
                  <a:pt x="3840480" y="13716"/>
                </a:cubicBezTo>
                <a:cubicBezTo>
                  <a:pt x="3665362" y="14404"/>
                  <a:pt x="3548412" y="6532"/>
                  <a:pt x="3290011" y="13716"/>
                </a:cubicBezTo>
                <a:cubicBezTo>
                  <a:pt x="3037450" y="36923"/>
                  <a:pt x="2862123" y="43167"/>
                  <a:pt x="2560320" y="13716"/>
                </a:cubicBezTo>
                <a:cubicBezTo>
                  <a:pt x="2308793" y="7156"/>
                  <a:pt x="2153402" y="-25971"/>
                  <a:pt x="1965046" y="13716"/>
                </a:cubicBezTo>
                <a:cubicBezTo>
                  <a:pt x="1778601" y="25944"/>
                  <a:pt x="1672011" y="23840"/>
                  <a:pt x="1459382" y="13716"/>
                </a:cubicBezTo>
                <a:cubicBezTo>
                  <a:pt x="1212351" y="-9856"/>
                  <a:pt x="906131" y="12859"/>
                  <a:pt x="774497" y="13716"/>
                </a:cubicBezTo>
                <a:cubicBezTo>
                  <a:pt x="636671" y="-47283"/>
                  <a:pt x="331670" y="1705"/>
                  <a:pt x="0" y="13716"/>
                </a:cubicBezTo>
                <a:cubicBezTo>
                  <a:pt x="-561" y="8546"/>
                  <a:pt x="-377" y="61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80560"/>
                      <a:gd name="connsiteY0" fmla="*/ 0 h 13716"/>
                      <a:gd name="connsiteX1" fmla="*/ 595274 w 4480560"/>
                      <a:gd name="connsiteY1" fmla="*/ 0 h 13716"/>
                      <a:gd name="connsiteX2" fmla="*/ 1100938 w 4480560"/>
                      <a:gd name="connsiteY2" fmla="*/ 0 h 13716"/>
                      <a:gd name="connsiteX3" fmla="*/ 1651406 w 4480560"/>
                      <a:gd name="connsiteY3" fmla="*/ 0 h 13716"/>
                      <a:gd name="connsiteX4" fmla="*/ 2336292 w 4480560"/>
                      <a:gd name="connsiteY4" fmla="*/ 0 h 13716"/>
                      <a:gd name="connsiteX5" fmla="*/ 2931566 w 4480560"/>
                      <a:gd name="connsiteY5" fmla="*/ 0 h 13716"/>
                      <a:gd name="connsiteX6" fmla="*/ 3482035 w 4480560"/>
                      <a:gd name="connsiteY6" fmla="*/ 0 h 13716"/>
                      <a:gd name="connsiteX7" fmla="*/ 4480560 w 4480560"/>
                      <a:gd name="connsiteY7" fmla="*/ 0 h 13716"/>
                      <a:gd name="connsiteX8" fmla="*/ 4480560 w 4480560"/>
                      <a:gd name="connsiteY8" fmla="*/ 13716 h 13716"/>
                      <a:gd name="connsiteX9" fmla="*/ 3840480 w 4480560"/>
                      <a:gd name="connsiteY9" fmla="*/ 13716 h 13716"/>
                      <a:gd name="connsiteX10" fmla="*/ 3290011 w 4480560"/>
                      <a:gd name="connsiteY10" fmla="*/ 13716 h 13716"/>
                      <a:gd name="connsiteX11" fmla="*/ 2560320 w 4480560"/>
                      <a:gd name="connsiteY11" fmla="*/ 13716 h 13716"/>
                      <a:gd name="connsiteX12" fmla="*/ 1965046 w 4480560"/>
                      <a:gd name="connsiteY12" fmla="*/ 13716 h 13716"/>
                      <a:gd name="connsiteX13" fmla="*/ 1459382 w 4480560"/>
                      <a:gd name="connsiteY13" fmla="*/ 13716 h 13716"/>
                      <a:gd name="connsiteX14" fmla="*/ 774497 w 4480560"/>
                      <a:gd name="connsiteY14" fmla="*/ 13716 h 13716"/>
                      <a:gd name="connsiteX15" fmla="*/ 0 w 4480560"/>
                      <a:gd name="connsiteY15" fmla="*/ 13716 h 13716"/>
                      <a:gd name="connsiteX16" fmla="*/ 0 w 4480560"/>
                      <a:gd name="connsiteY1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80560" h="13716" fill="none" extrusionOk="0">
                        <a:moveTo>
                          <a:pt x="0" y="0"/>
                        </a:moveTo>
                        <a:cubicBezTo>
                          <a:pt x="267821" y="8731"/>
                          <a:pt x="334105" y="2629"/>
                          <a:pt x="595274" y="0"/>
                        </a:cubicBezTo>
                        <a:cubicBezTo>
                          <a:pt x="856443" y="-2629"/>
                          <a:pt x="863808" y="-13353"/>
                          <a:pt x="1100938" y="0"/>
                        </a:cubicBezTo>
                        <a:cubicBezTo>
                          <a:pt x="1338068" y="13353"/>
                          <a:pt x="1431663" y="-25862"/>
                          <a:pt x="1651406" y="0"/>
                        </a:cubicBezTo>
                        <a:cubicBezTo>
                          <a:pt x="1871149" y="25862"/>
                          <a:pt x="2173163" y="23827"/>
                          <a:pt x="2336292" y="0"/>
                        </a:cubicBezTo>
                        <a:cubicBezTo>
                          <a:pt x="2499421" y="-23827"/>
                          <a:pt x="2720589" y="28148"/>
                          <a:pt x="2931566" y="0"/>
                        </a:cubicBezTo>
                        <a:cubicBezTo>
                          <a:pt x="3142543" y="-28148"/>
                          <a:pt x="3323630" y="27022"/>
                          <a:pt x="3482035" y="0"/>
                        </a:cubicBezTo>
                        <a:cubicBezTo>
                          <a:pt x="3640440" y="-27022"/>
                          <a:pt x="4012110" y="-20118"/>
                          <a:pt x="4480560" y="0"/>
                        </a:cubicBezTo>
                        <a:cubicBezTo>
                          <a:pt x="4480273" y="3379"/>
                          <a:pt x="4480768" y="9289"/>
                          <a:pt x="4480560" y="13716"/>
                        </a:cubicBezTo>
                        <a:cubicBezTo>
                          <a:pt x="4314132" y="10352"/>
                          <a:pt x="4028383" y="32060"/>
                          <a:pt x="3840480" y="13716"/>
                        </a:cubicBezTo>
                        <a:cubicBezTo>
                          <a:pt x="3652577" y="-4628"/>
                          <a:pt x="3547615" y="-1724"/>
                          <a:pt x="3290011" y="13716"/>
                        </a:cubicBezTo>
                        <a:cubicBezTo>
                          <a:pt x="3032407" y="29156"/>
                          <a:pt x="2830268" y="4147"/>
                          <a:pt x="2560320" y="13716"/>
                        </a:cubicBezTo>
                        <a:cubicBezTo>
                          <a:pt x="2290372" y="23285"/>
                          <a:pt x="2147422" y="2156"/>
                          <a:pt x="1965046" y="13716"/>
                        </a:cubicBezTo>
                        <a:cubicBezTo>
                          <a:pt x="1782670" y="25276"/>
                          <a:pt x="1689791" y="36108"/>
                          <a:pt x="1459382" y="13716"/>
                        </a:cubicBezTo>
                        <a:cubicBezTo>
                          <a:pt x="1228973" y="-8676"/>
                          <a:pt x="915486" y="31929"/>
                          <a:pt x="774497" y="13716"/>
                        </a:cubicBezTo>
                        <a:cubicBezTo>
                          <a:pt x="633508" y="-4497"/>
                          <a:pt x="361442" y="-15679"/>
                          <a:pt x="0" y="13716"/>
                        </a:cubicBezTo>
                        <a:cubicBezTo>
                          <a:pt x="-362" y="8190"/>
                          <a:pt x="-434" y="6098"/>
                          <a:pt x="0" y="0"/>
                        </a:cubicBezTo>
                        <a:close/>
                      </a:path>
                      <a:path w="4480560" h="13716" stroke="0" extrusionOk="0">
                        <a:moveTo>
                          <a:pt x="0" y="0"/>
                        </a:moveTo>
                        <a:cubicBezTo>
                          <a:pt x="285465" y="225"/>
                          <a:pt x="322691" y="16223"/>
                          <a:pt x="595274" y="0"/>
                        </a:cubicBezTo>
                        <a:cubicBezTo>
                          <a:pt x="867857" y="-16223"/>
                          <a:pt x="989129" y="-11242"/>
                          <a:pt x="1100938" y="0"/>
                        </a:cubicBezTo>
                        <a:cubicBezTo>
                          <a:pt x="1212747" y="11242"/>
                          <a:pt x="1574350" y="-36410"/>
                          <a:pt x="1830629" y="0"/>
                        </a:cubicBezTo>
                        <a:cubicBezTo>
                          <a:pt x="2086908" y="36410"/>
                          <a:pt x="2180922" y="4645"/>
                          <a:pt x="2425903" y="0"/>
                        </a:cubicBezTo>
                        <a:cubicBezTo>
                          <a:pt x="2670884" y="-4645"/>
                          <a:pt x="2782024" y="22929"/>
                          <a:pt x="3021178" y="0"/>
                        </a:cubicBezTo>
                        <a:cubicBezTo>
                          <a:pt x="3260332" y="-22929"/>
                          <a:pt x="3456982" y="-1586"/>
                          <a:pt x="3750869" y="0"/>
                        </a:cubicBezTo>
                        <a:cubicBezTo>
                          <a:pt x="4044756" y="1586"/>
                          <a:pt x="4302726" y="17043"/>
                          <a:pt x="4480560" y="0"/>
                        </a:cubicBezTo>
                        <a:cubicBezTo>
                          <a:pt x="4480360" y="3832"/>
                          <a:pt x="4481152" y="9314"/>
                          <a:pt x="4480560" y="13716"/>
                        </a:cubicBezTo>
                        <a:cubicBezTo>
                          <a:pt x="4279652" y="-11422"/>
                          <a:pt x="4200762" y="36994"/>
                          <a:pt x="3930091" y="13716"/>
                        </a:cubicBezTo>
                        <a:cubicBezTo>
                          <a:pt x="3659420" y="-9562"/>
                          <a:pt x="3456052" y="17722"/>
                          <a:pt x="3290011" y="13716"/>
                        </a:cubicBezTo>
                        <a:cubicBezTo>
                          <a:pt x="3123970" y="9710"/>
                          <a:pt x="2882392" y="28246"/>
                          <a:pt x="2649931" y="13716"/>
                        </a:cubicBezTo>
                        <a:cubicBezTo>
                          <a:pt x="2417470" y="-814"/>
                          <a:pt x="2238426" y="2765"/>
                          <a:pt x="2054657" y="13716"/>
                        </a:cubicBezTo>
                        <a:cubicBezTo>
                          <a:pt x="1870888" y="24667"/>
                          <a:pt x="1566368" y="40468"/>
                          <a:pt x="1324966" y="13716"/>
                        </a:cubicBezTo>
                        <a:cubicBezTo>
                          <a:pt x="1083564" y="-13036"/>
                          <a:pt x="787410" y="6374"/>
                          <a:pt x="595274" y="13716"/>
                        </a:cubicBezTo>
                        <a:cubicBezTo>
                          <a:pt x="403138" y="21058"/>
                          <a:pt x="169622" y="5927"/>
                          <a:pt x="0" y="13716"/>
                        </a:cubicBezTo>
                        <a:cubicBezTo>
                          <a:pt x="-475" y="8699"/>
                          <a:pt x="-565" y="44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ntertitel 15"/>
          <p:cNvSpPr>
            <a:spLocks noGrp="1"/>
          </p:cNvSpPr>
          <p:nvPr>
            <p:ph type="subTitle" idx="1"/>
          </p:nvPr>
        </p:nvSpPr>
        <p:spPr>
          <a:xfrm>
            <a:off x="3844813" y="1503065"/>
            <a:ext cx="4668251" cy="44805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lvl="0" indent="-285750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e-DE" sz="1800" kern="100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DGSF beteiligt sich an Stärkung von Demokratie und Freiheit</a:t>
            </a:r>
          </a:p>
          <a:p>
            <a:pPr marL="285750" lvl="0" indent="-285750" algn="l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kern="100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Unterstützung gemeinwohlorientierter Konzepte in Wirtschaft und Arbeitswelt</a:t>
            </a:r>
          </a:p>
          <a:p>
            <a:pPr indent="-228600" algn="l" defTabSz="914400">
              <a:buFont typeface="Arial" panose="020B0604020202020204" pitchFamily="34" charset="0"/>
              <a:buChar char="•"/>
              <a:defRPr/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04202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94" name="Rectangle 15393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el 14"/>
          <p:cNvSpPr>
            <a:spLocks noGrp="1"/>
          </p:cNvSpPr>
          <p:nvPr>
            <p:ph type="ctrTitle"/>
          </p:nvPr>
        </p:nvSpPr>
        <p:spPr>
          <a:xfrm>
            <a:off x="617219" y="548640"/>
            <a:ext cx="2700645" cy="54315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 defTabSz="914400">
              <a:spcAft>
                <a:spcPts val="1800"/>
              </a:spcAft>
              <a:defRPr/>
            </a:pPr>
            <a:br>
              <a:rPr lang="de-DE" sz="2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br>
              <a:rPr lang="de-DE" sz="36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r>
              <a:rPr lang="de-DE" sz="3600" dirty="0">
                <a:solidFill>
                  <a:srgbClr val="00808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Denkpapier</a:t>
            </a:r>
            <a:br>
              <a:rPr lang="de-DE" sz="3600" dirty="0">
                <a:solidFill>
                  <a:srgbClr val="00808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r>
              <a:rPr lang="de-DE" sz="3600" dirty="0">
                <a:solidFill>
                  <a:srgbClr val="00808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(2c)</a:t>
            </a:r>
            <a:br>
              <a:rPr lang="de-DE" sz="3600" dirty="0">
                <a:solidFill>
                  <a:srgbClr val="00808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r>
              <a:rPr lang="de-DE" sz="3100" dirty="0">
                <a:solidFill>
                  <a:srgbClr val="00808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Klimafreundliche Organisation</a:t>
            </a:r>
            <a:br>
              <a:rPr lang="de-DE" sz="3600" dirty="0">
                <a:solidFill>
                  <a:srgbClr val="00808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br>
              <a:rPr lang="de-DE" sz="3600" dirty="0">
                <a:solidFill>
                  <a:srgbClr val="00808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br>
              <a:rPr lang="de-D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1800" kern="100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&gt; </a:t>
            </a:r>
            <a:r>
              <a:rPr lang="de-DE" sz="1800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Bekenntnis zur Klimaneutralität</a:t>
            </a:r>
            <a:br>
              <a:rPr lang="de-DE" sz="1800" b="1" kern="100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de-DE" sz="1800" b="1" kern="100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de-DE" sz="1400" dirty="0">
                <a:solidFill>
                  <a:srgbClr val="00808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br>
              <a:rPr lang="en-US" sz="4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396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830629 w 4480560"/>
              <a:gd name="connsiteY3" fmla="*/ 0 h 13716"/>
              <a:gd name="connsiteX4" fmla="*/ 2425903 w 4480560"/>
              <a:gd name="connsiteY4" fmla="*/ 0 h 13716"/>
              <a:gd name="connsiteX5" fmla="*/ 3021178 w 4480560"/>
              <a:gd name="connsiteY5" fmla="*/ 0 h 13716"/>
              <a:gd name="connsiteX6" fmla="*/ 3750869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930091 w 4480560"/>
              <a:gd name="connsiteY9" fmla="*/ 13716 h 13716"/>
              <a:gd name="connsiteX10" fmla="*/ 3290011 w 4480560"/>
              <a:gd name="connsiteY10" fmla="*/ 13716 h 13716"/>
              <a:gd name="connsiteX11" fmla="*/ 2649931 w 4480560"/>
              <a:gd name="connsiteY11" fmla="*/ 13716 h 13716"/>
              <a:gd name="connsiteX12" fmla="*/ 2054657 w 4480560"/>
              <a:gd name="connsiteY12" fmla="*/ 13716 h 13716"/>
              <a:gd name="connsiteX13" fmla="*/ 1324966 w 4480560"/>
              <a:gd name="connsiteY13" fmla="*/ 13716 h 13716"/>
              <a:gd name="connsiteX14" fmla="*/ 595274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574" y="14606"/>
                  <a:pt x="338605" y="-40"/>
                  <a:pt x="595274" y="0"/>
                </a:cubicBezTo>
                <a:cubicBezTo>
                  <a:pt x="856171" y="-2198"/>
                  <a:pt x="863435" y="-13333"/>
                  <a:pt x="1100938" y="0"/>
                </a:cubicBezTo>
                <a:cubicBezTo>
                  <a:pt x="1340270" y="17713"/>
                  <a:pt x="1418448" y="-18893"/>
                  <a:pt x="1651406" y="0"/>
                </a:cubicBezTo>
                <a:cubicBezTo>
                  <a:pt x="1875387" y="1627"/>
                  <a:pt x="2153037" y="22688"/>
                  <a:pt x="2336292" y="0"/>
                </a:cubicBezTo>
                <a:cubicBezTo>
                  <a:pt x="2522206" y="-4211"/>
                  <a:pt x="2718333" y="34959"/>
                  <a:pt x="2931566" y="0"/>
                </a:cubicBezTo>
                <a:cubicBezTo>
                  <a:pt x="3137043" y="-17106"/>
                  <a:pt x="3304331" y="1415"/>
                  <a:pt x="3482035" y="0"/>
                </a:cubicBezTo>
                <a:cubicBezTo>
                  <a:pt x="3649837" y="-24078"/>
                  <a:pt x="4010577" y="-51921"/>
                  <a:pt x="4480560" y="0"/>
                </a:cubicBezTo>
                <a:cubicBezTo>
                  <a:pt x="4480642" y="3611"/>
                  <a:pt x="4480510" y="9346"/>
                  <a:pt x="4480560" y="13716"/>
                </a:cubicBezTo>
                <a:cubicBezTo>
                  <a:pt x="4305601" y="36948"/>
                  <a:pt x="4025154" y="21890"/>
                  <a:pt x="3840480" y="13716"/>
                </a:cubicBezTo>
                <a:cubicBezTo>
                  <a:pt x="3668919" y="-16903"/>
                  <a:pt x="3556555" y="-17246"/>
                  <a:pt x="3290011" y="13716"/>
                </a:cubicBezTo>
                <a:cubicBezTo>
                  <a:pt x="2991827" y="13600"/>
                  <a:pt x="2862038" y="-27094"/>
                  <a:pt x="2560320" y="13716"/>
                </a:cubicBezTo>
                <a:cubicBezTo>
                  <a:pt x="2273396" y="32804"/>
                  <a:pt x="2159701" y="35426"/>
                  <a:pt x="1965046" y="13716"/>
                </a:cubicBezTo>
                <a:cubicBezTo>
                  <a:pt x="1785994" y="24616"/>
                  <a:pt x="1686680" y="47748"/>
                  <a:pt x="1459382" y="13716"/>
                </a:cubicBezTo>
                <a:cubicBezTo>
                  <a:pt x="1260610" y="398"/>
                  <a:pt x="913962" y="26960"/>
                  <a:pt x="774497" y="13716"/>
                </a:cubicBezTo>
                <a:cubicBezTo>
                  <a:pt x="689426" y="-2719"/>
                  <a:pt x="378264" y="1751"/>
                  <a:pt x="0" y="13716"/>
                </a:cubicBezTo>
                <a:cubicBezTo>
                  <a:pt x="-173" y="8371"/>
                  <a:pt x="-387" y="6213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90844" y="5546"/>
                  <a:pt x="318443" y="10543"/>
                  <a:pt x="595274" y="0"/>
                </a:cubicBezTo>
                <a:cubicBezTo>
                  <a:pt x="862223" y="-10630"/>
                  <a:pt x="1008164" y="-6970"/>
                  <a:pt x="1100938" y="0"/>
                </a:cubicBezTo>
                <a:cubicBezTo>
                  <a:pt x="1231751" y="-9052"/>
                  <a:pt x="1563421" y="-55931"/>
                  <a:pt x="1830629" y="0"/>
                </a:cubicBezTo>
                <a:cubicBezTo>
                  <a:pt x="2081843" y="38764"/>
                  <a:pt x="2181743" y="16966"/>
                  <a:pt x="2425903" y="0"/>
                </a:cubicBezTo>
                <a:cubicBezTo>
                  <a:pt x="2657412" y="-20059"/>
                  <a:pt x="2795431" y="8423"/>
                  <a:pt x="3021178" y="0"/>
                </a:cubicBezTo>
                <a:cubicBezTo>
                  <a:pt x="3275119" y="-4749"/>
                  <a:pt x="3480943" y="2522"/>
                  <a:pt x="3750869" y="0"/>
                </a:cubicBezTo>
                <a:cubicBezTo>
                  <a:pt x="4005211" y="16055"/>
                  <a:pt x="4302144" y="-2969"/>
                  <a:pt x="4480560" y="0"/>
                </a:cubicBezTo>
                <a:cubicBezTo>
                  <a:pt x="4480397" y="3458"/>
                  <a:pt x="4481383" y="8632"/>
                  <a:pt x="4480560" y="13716"/>
                </a:cubicBezTo>
                <a:cubicBezTo>
                  <a:pt x="4261480" y="-10003"/>
                  <a:pt x="4206199" y="28529"/>
                  <a:pt x="3930091" y="13716"/>
                </a:cubicBezTo>
                <a:cubicBezTo>
                  <a:pt x="3666932" y="-15474"/>
                  <a:pt x="3493645" y="14804"/>
                  <a:pt x="3290011" y="13716"/>
                </a:cubicBezTo>
                <a:cubicBezTo>
                  <a:pt x="3137078" y="-41032"/>
                  <a:pt x="2894690" y="-17948"/>
                  <a:pt x="2649931" y="13716"/>
                </a:cubicBezTo>
                <a:cubicBezTo>
                  <a:pt x="2413020" y="21294"/>
                  <a:pt x="2225991" y="-10559"/>
                  <a:pt x="2054657" y="13716"/>
                </a:cubicBezTo>
                <a:cubicBezTo>
                  <a:pt x="1886877" y="37541"/>
                  <a:pt x="1548763" y="45390"/>
                  <a:pt x="1324966" y="13716"/>
                </a:cubicBezTo>
                <a:cubicBezTo>
                  <a:pt x="1040995" y="1897"/>
                  <a:pt x="786929" y="-17655"/>
                  <a:pt x="595274" y="13716"/>
                </a:cubicBezTo>
                <a:cubicBezTo>
                  <a:pt x="371401" y="32831"/>
                  <a:pt x="168483" y="23167"/>
                  <a:pt x="0" y="13716"/>
                </a:cubicBezTo>
                <a:cubicBezTo>
                  <a:pt x="-740" y="8467"/>
                  <a:pt x="-279" y="4434"/>
                  <a:pt x="0" y="0"/>
                </a:cubicBezTo>
                <a:close/>
              </a:path>
              <a:path w="4480560" h="13716" fill="none" stroke="0" extrusionOk="0">
                <a:moveTo>
                  <a:pt x="0" y="0"/>
                </a:moveTo>
                <a:cubicBezTo>
                  <a:pt x="254633" y="596"/>
                  <a:pt x="318854" y="8353"/>
                  <a:pt x="595274" y="0"/>
                </a:cubicBezTo>
                <a:cubicBezTo>
                  <a:pt x="857042" y="-2503"/>
                  <a:pt x="863005" y="-13327"/>
                  <a:pt x="1100938" y="0"/>
                </a:cubicBezTo>
                <a:cubicBezTo>
                  <a:pt x="1322315" y="28736"/>
                  <a:pt x="1429801" y="-15572"/>
                  <a:pt x="1651406" y="0"/>
                </a:cubicBezTo>
                <a:cubicBezTo>
                  <a:pt x="1861310" y="20479"/>
                  <a:pt x="2199002" y="36173"/>
                  <a:pt x="2336292" y="0"/>
                </a:cubicBezTo>
                <a:cubicBezTo>
                  <a:pt x="2504451" y="-23230"/>
                  <a:pt x="2735943" y="-3451"/>
                  <a:pt x="2931566" y="0"/>
                </a:cubicBezTo>
                <a:cubicBezTo>
                  <a:pt x="3109081" y="-33272"/>
                  <a:pt x="3310374" y="39503"/>
                  <a:pt x="3482035" y="0"/>
                </a:cubicBezTo>
                <a:cubicBezTo>
                  <a:pt x="3630968" y="-117346"/>
                  <a:pt x="3975789" y="30358"/>
                  <a:pt x="4480560" y="0"/>
                </a:cubicBezTo>
                <a:cubicBezTo>
                  <a:pt x="4480546" y="3532"/>
                  <a:pt x="4481771" y="9530"/>
                  <a:pt x="4480560" y="13716"/>
                </a:cubicBezTo>
                <a:cubicBezTo>
                  <a:pt x="4299745" y="8025"/>
                  <a:pt x="4055484" y="54224"/>
                  <a:pt x="3840480" y="13716"/>
                </a:cubicBezTo>
                <a:cubicBezTo>
                  <a:pt x="3665362" y="14404"/>
                  <a:pt x="3548412" y="6532"/>
                  <a:pt x="3290011" y="13716"/>
                </a:cubicBezTo>
                <a:cubicBezTo>
                  <a:pt x="3037450" y="36923"/>
                  <a:pt x="2862123" y="43167"/>
                  <a:pt x="2560320" y="13716"/>
                </a:cubicBezTo>
                <a:cubicBezTo>
                  <a:pt x="2308793" y="7156"/>
                  <a:pt x="2153402" y="-25971"/>
                  <a:pt x="1965046" y="13716"/>
                </a:cubicBezTo>
                <a:cubicBezTo>
                  <a:pt x="1778601" y="25944"/>
                  <a:pt x="1672011" y="23840"/>
                  <a:pt x="1459382" y="13716"/>
                </a:cubicBezTo>
                <a:cubicBezTo>
                  <a:pt x="1212351" y="-9856"/>
                  <a:pt x="906131" y="12859"/>
                  <a:pt x="774497" y="13716"/>
                </a:cubicBezTo>
                <a:cubicBezTo>
                  <a:pt x="636671" y="-47283"/>
                  <a:pt x="331670" y="1705"/>
                  <a:pt x="0" y="13716"/>
                </a:cubicBezTo>
                <a:cubicBezTo>
                  <a:pt x="-561" y="8546"/>
                  <a:pt x="-377" y="61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80560"/>
                      <a:gd name="connsiteY0" fmla="*/ 0 h 13716"/>
                      <a:gd name="connsiteX1" fmla="*/ 595274 w 4480560"/>
                      <a:gd name="connsiteY1" fmla="*/ 0 h 13716"/>
                      <a:gd name="connsiteX2" fmla="*/ 1100938 w 4480560"/>
                      <a:gd name="connsiteY2" fmla="*/ 0 h 13716"/>
                      <a:gd name="connsiteX3" fmla="*/ 1651406 w 4480560"/>
                      <a:gd name="connsiteY3" fmla="*/ 0 h 13716"/>
                      <a:gd name="connsiteX4" fmla="*/ 2336292 w 4480560"/>
                      <a:gd name="connsiteY4" fmla="*/ 0 h 13716"/>
                      <a:gd name="connsiteX5" fmla="*/ 2931566 w 4480560"/>
                      <a:gd name="connsiteY5" fmla="*/ 0 h 13716"/>
                      <a:gd name="connsiteX6" fmla="*/ 3482035 w 4480560"/>
                      <a:gd name="connsiteY6" fmla="*/ 0 h 13716"/>
                      <a:gd name="connsiteX7" fmla="*/ 4480560 w 4480560"/>
                      <a:gd name="connsiteY7" fmla="*/ 0 h 13716"/>
                      <a:gd name="connsiteX8" fmla="*/ 4480560 w 4480560"/>
                      <a:gd name="connsiteY8" fmla="*/ 13716 h 13716"/>
                      <a:gd name="connsiteX9" fmla="*/ 3840480 w 4480560"/>
                      <a:gd name="connsiteY9" fmla="*/ 13716 h 13716"/>
                      <a:gd name="connsiteX10" fmla="*/ 3290011 w 4480560"/>
                      <a:gd name="connsiteY10" fmla="*/ 13716 h 13716"/>
                      <a:gd name="connsiteX11" fmla="*/ 2560320 w 4480560"/>
                      <a:gd name="connsiteY11" fmla="*/ 13716 h 13716"/>
                      <a:gd name="connsiteX12" fmla="*/ 1965046 w 4480560"/>
                      <a:gd name="connsiteY12" fmla="*/ 13716 h 13716"/>
                      <a:gd name="connsiteX13" fmla="*/ 1459382 w 4480560"/>
                      <a:gd name="connsiteY13" fmla="*/ 13716 h 13716"/>
                      <a:gd name="connsiteX14" fmla="*/ 774497 w 4480560"/>
                      <a:gd name="connsiteY14" fmla="*/ 13716 h 13716"/>
                      <a:gd name="connsiteX15" fmla="*/ 0 w 4480560"/>
                      <a:gd name="connsiteY15" fmla="*/ 13716 h 13716"/>
                      <a:gd name="connsiteX16" fmla="*/ 0 w 4480560"/>
                      <a:gd name="connsiteY1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80560" h="13716" fill="none" extrusionOk="0">
                        <a:moveTo>
                          <a:pt x="0" y="0"/>
                        </a:moveTo>
                        <a:cubicBezTo>
                          <a:pt x="267821" y="8731"/>
                          <a:pt x="334105" y="2629"/>
                          <a:pt x="595274" y="0"/>
                        </a:cubicBezTo>
                        <a:cubicBezTo>
                          <a:pt x="856443" y="-2629"/>
                          <a:pt x="863808" y="-13353"/>
                          <a:pt x="1100938" y="0"/>
                        </a:cubicBezTo>
                        <a:cubicBezTo>
                          <a:pt x="1338068" y="13353"/>
                          <a:pt x="1431663" y="-25862"/>
                          <a:pt x="1651406" y="0"/>
                        </a:cubicBezTo>
                        <a:cubicBezTo>
                          <a:pt x="1871149" y="25862"/>
                          <a:pt x="2173163" y="23827"/>
                          <a:pt x="2336292" y="0"/>
                        </a:cubicBezTo>
                        <a:cubicBezTo>
                          <a:pt x="2499421" y="-23827"/>
                          <a:pt x="2720589" y="28148"/>
                          <a:pt x="2931566" y="0"/>
                        </a:cubicBezTo>
                        <a:cubicBezTo>
                          <a:pt x="3142543" y="-28148"/>
                          <a:pt x="3323630" y="27022"/>
                          <a:pt x="3482035" y="0"/>
                        </a:cubicBezTo>
                        <a:cubicBezTo>
                          <a:pt x="3640440" y="-27022"/>
                          <a:pt x="4012110" y="-20118"/>
                          <a:pt x="4480560" y="0"/>
                        </a:cubicBezTo>
                        <a:cubicBezTo>
                          <a:pt x="4480273" y="3379"/>
                          <a:pt x="4480768" y="9289"/>
                          <a:pt x="4480560" y="13716"/>
                        </a:cubicBezTo>
                        <a:cubicBezTo>
                          <a:pt x="4314132" y="10352"/>
                          <a:pt x="4028383" y="32060"/>
                          <a:pt x="3840480" y="13716"/>
                        </a:cubicBezTo>
                        <a:cubicBezTo>
                          <a:pt x="3652577" y="-4628"/>
                          <a:pt x="3547615" y="-1724"/>
                          <a:pt x="3290011" y="13716"/>
                        </a:cubicBezTo>
                        <a:cubicBezTo>
                          <a:pt x="3032407" y="29156"/>
                          <a:pt x="2830268" y="4147"/>
                          <a:pt x="2560320" y="13716"/>
                        </a:cubicBezTo>
                        <a:cubicBezTo>
                          <a:pt x="2290372" y="23285"/>
                          <a:pt x="2147422" y="2156"/>
                          <a:pt x="1965046" y="13716"/>
                        </a:cubicBezTo>
                        <a:cubicBezTo>
                          <a:pt x="1782670" y="25276"/>
                          <a:pt x="1689791" y="36108"/>
                          <a:pt x="1459382" y="13716"/>
                        </a:cubicBezTo>
                        <a:cubicBezTo>
                          <a:pt x="1228973" y="-8676"/>
                          <a:pt x="915486" y="31929"/>
                          <a:pt x="774497" y="13716"/>
                        </a:cubicBezTo>
                        <a:cubicBezTo>
                          <a:pt x="633508" y="-4497"/>
                          <a:pt x="361442" y="-15679"/>
                          <a:pt x="0" y="13716"/>
                        </a:cubicBezTo>
                        <a:cubicBezTo>
                          <a:pt x="-362" y="8190"/>
                          <a:pt x="-434" y="6098"/>
                          <a:pt x="0" y="0"/>
                        </a:cubicBezTo>
                        <a:close/>
                      </a:path>
                      <a:path w="4480560" h="13716" stroke="0" extrusionOk="0">
                        <a:moveTo>
                          <a:pt x="0" y="0"/>
                        </a:moveTo>
                        <a:cubicBezTo>
                          <a:pt x="285465" y="225"/>
                          <a:pt x="322691" y="16223"/>
                          <a:pt x="595274" y="0"/>
                        </a:cubicBezTo>
                        <a:cubicBezTo>
                          <a:pt x="867857" y="-16223"/>
                          <a:pt x="989129" y="-11242"/>
                          <a:pt x="1100938" y="0"/>
                        </a:cubicBezTo>
                        <a:cubicBezTo>
                          <a:pt x="1212747" y="11242"/>
                          <a:pt x="1574350" y="-36410"/>
                          <a:pt x="1830629" y="0"/>
                        </a:cubicBezTo>
                        <a:cubicBezTo>
                          <a:pt x="2086908" y="36410"/>
                          <a:pt x="2180922" y="4645"/>
                          <a:pt x="2425903" y="0"/>
                        </a:cubicBezTo>
                        <a:cubicBezTo>
                          <a:pt x="2670884" y="-4645"/>
                          <a:pt x="2782024" y="22929"/>
                          <a:pt x="3021178" y="0"/>
                        </a:cubicBezTo>
                        <a:cubicBezTo>
                          <a:pt x="3260332" y="-22929"/>
                          <a:pt x="3456982" y="-1586"/>
                          <a:pt x="3750869" y="0"/>
                        </a:cubicBezTo>
                        <a:cubicBezTo>
                          <a:pt x="4044756" y="1586"/>
                          <a:pt x="4302726" y="17043"/>
                          <a:pt x="4480560" y="0"/>
                        </a:cubicBezTo>
                        <a:cubicBezTo>
                          <a:pt x="4480360" y="3832"/>
                          <a:pt x="4481152" y="9314"/>
                          <a:pt x="4480560" y="13716"/>
                        </a:cubicBezTo>
                        <a:cubicBezTo>
                          <a:pt x="4279652" y="-11422"/>
                          <a:pt x="4200762" y="36994"/>
                          <a:pt x="3930091" y="13716"/>
                        </a:cubicBezTo>
                        <a:cubicBezTo>
                          <a:pt x="3659420" y="-9562"/>
                          <a:pt x="3456052" y="17722"/>
                          <a:pt x="3290011" y="13716"/>
                        </a:cubicBezTo>
                        <a:cubicBezTo>
                          <a:pt x="3123970" y="9710"/>
                          <a:pt x="2882392" y="28246"/>
                          <a:pt x="2649931" y="13716"/>
                        </a:cubicBezTo>
                        <a:cubicBezTo>
                          <a:pt x="2417470" y="-814"/>
                          <a:pt x="2238426" y="2765"/>
                          <a:pt x="2054657" y="13716"/>
                        </a:cubicBezTo>
                        <a:cubicBezTo>
                          <a:pt x="1870888" y="24667"/>
                          <a:pt x="1566368" y="40468"/>
                          <a:pt x="1324966" y="13716"/>
                        </a:cubicBezTo>
                        <a:cubicBezTo>
                          <a:pt x="1083564" y="-13036"/>
                          <a:pt x="787410" y="6374"/>
                          <a:pt x="595274" y="13716"/>
                        </a:cubicBezTo>
                        <a:cubicBezTo>
                          <a:pt x="403138" y="21058"/>
                          <a:pt x="169622" y="5927"/>
                          <a:pt x="0" y="13716"/>
                        </a:cubicBezTo>
                        <a:cubicBezTo>
                          <a:pt x="-475" y="8699"/>
                          <a:pt x="-565" y="44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ntertitel 15"/>
          <p:cNvSpPr>
            <a:spLocks noGrp="1"/>
          </p:cNvSpPr>
          <p:nvPr>
            <p:ph type="subTitle" idx="1"/>
          </p:nvPr>
        </p:nvSpPr>
        <p:spPr>
          <a:xfrm>
            <a:off x="3844813" y="1503065"/>
            <a:ext cx="4668251" cy="44805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lvl="0" indent="-285750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e-DE" sz="1800" kern="100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Erstellung einer Klimabilanz</a:t>
            </a:r>
          </a:p>
          <a:p>
            <a:pPr marL="285750" lvl="0" indent="-285750" algn="l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kern="100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Konzept zur Umsetzung der Klimaneutralität</a:t>
            </a:r>
          </a:p>
          <a:p>
            <a:pPr indent="-228600" algn="l" defTabSz="914400">
              <a:buFont typeface="Arial" panose="020B0604020202020204" pitchFamily="34" charset="0"/>
              <a:buChar char="•"/>
              <a:defRPr/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901774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94" name="Rectangle 15393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el 14"/>
          <p:cNvSpPr>
            <a:spLocks noGrp="1"/>
          </p:cNvSpPr>
          <p:nvPr>
            <p:ph type="ctrTitle"/>
          </p:nvPr>
        </p:nvSpPr>
        <p:spPr>
          <a:xfrm>
            <a:off x="617219" y="548640"/>
            <a:ext cx="2700645" cy="54315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 defTabSz="914400">
              <a:spcAft>
                <a:spcPts val="1800"/>
              </a:spcAft>
              <a:defRPr/>
            </a:pPr>
            <a:br>
              <a:rPr lang="de-DE" sz="2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br>
              <a:rPr lang="de-DE" sz="36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r>
              <a:rPr lang="de-DE" sz="3600" dirty="0">
                <a:solidFill>
                  <a:srgbClr val="00808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Denkpapier</a:t>
            </a:r>
            <a:br>
              <a:rPr lang="de-DE" sz="3600" dirty="0">
                <a:solidFill>
                  <a:srgbClr val="00808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r>
              <a:rPr lang="de-DE" sz="3600" dirty="0">
                <a:solidFill>
                  <a:srgbClr val="00808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(2d)</a:t>
            </a:r>
            <a:br>
              <a:rPr lang="de-DE" sz="3600" dirty="0">
                <a:solidFill>
                  <a:srgbClr val="00808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r>
              <a:rPr lang="de-DE" sz="3100" dirty="0">
                <a:solidFill>
                  <a:srgbClr val="00808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Klimafreundliche Organisation</a:t>
            </a:r>
            <a:br>
              <a:rPr lang="de-DE" sz="3600" dirty="0">
                <a:solidFill>
                  <a:srgbClr val="00808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br>
              <a:rPr lang="de-DE" sz="3600" dirty="0">
                <a:solidFill>
                  <a:srgbClr val="00808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br>
              <a:rPr lang="de-D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de-D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&gt; </a:t>
            </a:r>
            <a:r>
              <a:rPr lang="de-DE" sz="1800" kern="100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aktiver Beitrag zum Klimaschutz</a:t>
            </a:r>
            <a:br>
              <a:rPr lang="de-D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de-D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de-DE" sz="1400" dirty="0">
                <a:solidFill>
                  <a:srgbClr val="00808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br>
              <a:rPr lang="en-US" sz="4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396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830629 w 4480560"/>
              <a:gd name="connsiteY3" fmla="*/ 0 h 13716"/>
              <a:gd name="connsiteX4" fmla="*/ 2425903 w 4480560"/>
              <a:gd name="connsiteY4" fmla="*/ 0 h 13716"/>
              <a:gd name="connsiteX5" fmla="*/ 3021178 w 4480560"/>
              <a:gd name="connsiteY5" fmla="*/ 0 h 13716"/>
              <a:gd name="connsiteX6" fmla="*/ 3750869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930091 w 4480560"/>
              <a:gd name="connsiteY9" fmla="*/ 13716 h 13716"/>
              <a:gd name="connsiteX10" fmla="*/ 3290011 w 4480560"/>
              <a:gd name="connsiteY10" fmla="*/ 13716 h 13716"/>
              <a:gd name="connsiteX11" fmla="*/ 2649931 w 4480560"/>
              <a:gd name="connsiteY11" fmla="*/ 13716 h 13716"/>
              <a:gd name="connsiteX12" fmla="*/ 2054657 w 4480560"/>
              <a:gd name="connsiteY12" fmla="*/ 13716 h 13716"/>
              <a:gd name="connsiteX13" fmla="*/ 1324966 w 4480560"/>
              <a:gd name="connsiteY13" fmla="*/ 13716 h 13716"/>
              <a:gd name="connsiteX14" fmla="*/ 595274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574" y="14606"/>
                  <a:pt x="338605" y="-40"/>
                  <a:pt x="595274" y="0"/>
                </a:cubicBezTo>
                <a:cubicBezTo>
                  <a:pt x="856171" y="-2198"/>
                  <a:pt x="863435" y="-13333"/>
                  <a:pt x="1100938" y="0"/>
                </a:cubicBezTo>
                <a:cubicBezTo>
                  <a:pt x="1340270" y="17713"/>
                  <a:pt x="1418448" y="-18893"/>
                  <a:pt x="1651406" y="0"/>
                </a:cubicBezTo>
                <a:cubicBezTo>
                  <a:pt x="1875387" y="1627"/>
                  <a:pt x="2153037" y="22688"/>
                  <a:pt x="2336292" y="0"/>
                </a:cubicBezTo>
                <a:cubicBezTo>
                  <a:pt x="2522206" y="-4211"/>
                  <a:pt x="2718333" y="34959"/>
                  <a:pt x="2931566" y="0"/>
                </a:cubicBezTo>
                <a:cubicBezTo>
                  <a:pt x="3137043" y="-17106"/>
                  <a:pt x="3304331" y="1415"/>
                  <a:pt x="3482035" y="0"/>
                </a:cubicBezTo>
                <a:cubicBezTo>
                  <a:pt x="3649837" y="-24078"/>
                  <a:pt x="4010577" y="-51921"/>
                  <a:pt x="4480560" y="0"/>
                </a:cubicBezTo>
                <a:cubicBezTo>
                  <a:pt x="4480642" y="3611"/>
                  <a:pt x="4480510" y="9346"/>
                  <a:pt x="4480560" y="13716"/>
                </a:cubicBezTo>
                <a:cubicBezTo>
                  <a:pt x="4305601" y="36948"/>
                  <a:pt x="4025154" y="21890"/>
                  <a:pt x="3840480" y="13716"/>
                </a:cubicBezTo>
                <a:cubicBezTo>
                  <a:pt x="3668919" y="-16903"/>
                  <a:pt x="3556555" y="-17246"/>
                  <a:pt x="3290011" y="13716"/>
                </a:cubicBezTo>
                <a:cubicBezTo>
                  <a:pt x="2991827" y="13600"/>
                  <a:pt x="2862038" y="-27094"/>
                  <a:pt x="2560320" y="13716"/>
                </a:cubicBezTo>
                <a:cubicBezTo>
                  <a:pt x="2273396" y="32804"/>
                  <a:pt x="2159701" y="35426"/>
                  <a:pt x="1965046" y="13716"/>
                </a:cubicBezTo>
                <a:cubicBezTo>
                  <a:pt x="1785994" y="24616"/>
                  <a:pt x="1686680" y="47748"/>
                  <a:pt x="1459382" y="13716"/>
                </a:cubicBezTo>
                <a:cubicBezTo>
                  <a:pt x="1260610" y="398"/>
                  <a:pt x="913962" y="26960"/>
                  <a:pt x="774497" y="13716"/>
                </a:cubicBezTo>
                <a:cubicBezTo>
                  <a:pt x="689426" y="-2719"/>
                  <a:pt x="378264" y="1751"/>
                  <a:pt x="0" y="13716"/>
                </a:cubicBezTo>
                <a:cubicBezTo>
                  <a:pt x="-173" y="8371"/>
                  <a:pt x="-387" y="6213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90844" y="5546"/>
                  <a:pt x="318443" y="10543"/>
                  <a:pt x="595274" y="0"/>
                </a:cubicBezTo>
                <a:cubicBezTo>
                  <a:pt x="862223" y="-10630"/>
                  <a:pt x="1008164" y="-6970"/>
                  <a:pt x="1100938" y="0"/>
                </a:cubicBezTo>
                <a:cubicBezTo>
                  <a:pt x="1231751" y="-9052"/>
                  <a:pt x="1563421" y="-55931"/>
                  <a:pt x="1830629" y="0"/>
                </a:cubicBezTo>
                <a:cubicBezTo>
                  <a:pt x="2081843" y="38764"/>
                  <a:pt x="2181743" y="16966"/>
                  <a:pt x="2425903" y="0"/>
                </a:cubicBezTo>
                <a:cubicBezTo>
                  <a:pt x="2657412" y="-20059"/>
                  <a:pt x="2795431" y="8423"/>
                  <a:pt x="3021178" y="0"/>
                </a:cubicBezTo>
                <a:cubicBezTo>
                  <a:pt x="3275119" y="-4749"/>
                  <a:pt x="3480943" y="2522"/>
                  <a:pt x="3750869" y="0"/>
                </a:cubicBezTo>
                <a:cubicBezTo>
                  <a:pt x="4005211" y="16055"/>
                  <a:pt x="4302144" y="-2969"/>
                  <a:pt x="4480560" y="0"/>
                </a:cubicBezTo>
                <a:cubicBezTo>
                  <a:pt x="4480397" y="3458"/>
                  <a:pt x="4481383" y="8632"/>
                  <a:pt x="4480560" y="13716"/>
                </a:cubicBezTo>
                <a:cubicBezTo>
                  <a:pt x="4261480" y="-10003"/>
                  <a:pt x="4206199" y="28529"/>
                  <a:pt x="3930091" y="13716"/>
                </a:cubicBezTo>
                <a:cubicBezTo>
                  <a:pt x="3666932" y="-15474"/>
                  <a:pt x="3493645" y="14804"/>
                  <a:pt x="3290011" y="13716"/>
                </a:cubicBezTo>
                <a:cubicBezTo>
                  <a:pt x="3137078" y="-41032"/>
                  <a:pt x="2894690" y="-17948"/>
                  <a:pt x="2649931" y="13716"/>
                </a:cubicBezTo>
                <a:cubicBezTo>
                  <a:pt x="2413020" y="21294"/>
                  <a:pt x="2225991" y="-10559"/>
                  <a:pt x="2054657" y="13716"/>
                </a:cubicBezTo>
                <a:cubicBezTo>
                  <a:pt x="1886877" y="37541"/>
                  <a:pt x="1548763" y="45390"/>
                  <a:pt x="1324966" y="13716"/>
                </a:cubicBezTo>
                <a:cubicBezTo>
                  <a:pt x="1040995" y="1897"/>
                  <a:pt x="786929" y="-17655"/>
                  <a:pt x="595274" y="13716"/>
                </a:cubicBezTo>
                <a:cubicBezTo>
                  <a:pt x="371401" y="32831"/>
                  <a:pt x="168483" y="23167"/>
                  <a:pt x="0" y="13716"/>
                </a:cubicBezTo>
                <a:cubicBezTo>
                  <a:pt x="-740" y="8467"/>
                  <a:pt x="-279" y="4434"/>
                  <a:pt x="0" y="0"/>
                </a:cubicBezTo>
                <a:close/>
              </a:path>
              <a:path w="4480560" h="13716" fill="none" stroke="0" extrusionOk="0">
                <a:moveTo>
                  <a:pt x="0" y="0"/>
                </a:moveTo>
                <a:cubicBezTo>
                  <a:pt x="254633" y="596"/>
                  <a:pt x="318854" y="8353"/>
                  <a:pt x="595274" y="0"/>
                </a:cubicBezTo>
                <a:cubicBezTo>
                  <a:pt x="857042" y="-2503"/>
                  <a:pt x="863005" y="-13327"/>
                  <a:pt x="1100938" y="0"/>
                </a:cubicBezTo>
                <a:cubicBezTo>
                  <a:pt x="1322315" y="28736"/>
                  <a:pt x="1429801" y="-15572"/>
                  <a:pt x="1651406" y="0"/>
                </a:cubicBezTo>
                <a:cubicBezTo>
                  <a:pt x="1861310" y="20479"/>
                  <a:pt x="2199002" y="36173"/>
                  <a:pt x="2336292" y="0"/>
                </a:cubicBezTo>
                <a:cubicBezTo>
                  <a:pt x="2504451" y="-23230"/>
                  <a:pt x="2735943" y="-3451"/>
                  <a:pt x="2931566" y="0"/>
                </a:cubicBezTo>
                <a:cubicBezTo>
                  <a:pt x="3109081" y="-33272"/>
                  <a:pt x="3310374" y="39503"/>
                  <a:pt x="3482035" y="0"/>
                </a:cubicBezTo>
                <a:cubicBezTo>
                  <a:pt x="3630968" y="-117346"/>
                  <a:pt x="3975789" y="30358"/>
                  <a:pt x="4480560" y="0"/>
                </a:cubicBezTo>
                <a:cubicBezTo>
                  <a:pt x="4480546" y="3532"/>
                  <a:pt x="4481771" y="9530"/>
                  <a:pt x="4480560" y="13716"/>
                </a:cubicBezTo>
                <a:cubicBezTo>
                  <a:pt x="4299745" y="8025"/>
                  <a:pt x="4055484" y="54224"/>
                  <a:pt x="3840480" y="13716"/>
                </a:cubicBezTo>
                <a:cubicBezTo>
                  <a:pt x="3665362" y="14404"/>
                  <a:pt x="3548412" y="6532"/>
                  <a:pt x="3290011" y="13716"/>
                </a:cubicBezTo>
                <a:cubicBezTo>
                  <a:pt x="3037450" y="36923"/>
                  <a:pt x="2862123" y="43167"/>
                  <a:pt x="2560320" y="13716"/>
                </a:cubicBezTo>
                <a:cubicBezTo>
                  <a:pt x="2308793" y="7156"/>
                  <a:pt x="2153402" y="-25971"/>
                  <a:pt x="1965046" y="13716"/>
                </a:cubicBezTo>
                <a:cubicBezTo>
                  <a:pt x="1778601" y="25944"/>
                  <a:pt x="1672011" y="23840"/>
                  <a:pt x="1459382" y="13716"/>
                </a:cubicBezTo>
                <a:cubicBezTo>
                  <a:pt x="1212351" y="-9856"/>
                  <a:pt x="906131" y="12859"/>
                  <a:pt x="774497" y="13716"/>
                </a:cubicBezTo>
                <a:cubicBezTo>
                  <a:pt x="636671" y="-47283"/>
                  <a:pt x="331670" y="1705"/>
                  <a:pt x="0" y="13716"/>
                </a:cubicBezTo>
                <a:cubicBezTo>
                  <a:pt x="-561" y="8546"/>
                  <a:pt x="-377" y="61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80560"/>
                      <a:gd name="connsiteY0" fmla="*/ 0 h 13716"/>
                      <a:gd name="connsiteX1" fmla="*/ 595274 w 4480560"/>
                      <a:gd name="connsiteY1" fmla="*/ 0 h 13716"/>
                      <a:gd name="connsiteX2" fmla="*/ 1100938 w 4480560"/>
                      <a:gd name="connsiteY2" fmla="*/ 0 h 13716"/>
                      <a:gd name="connsiteX3" fmla="*/ 1651406 w 4480560"/>
                      <a:gd name="connsiteY3" fmla="*/ 0 h 13716"/>
                      <a:gd name="connsiteX4" fmla="*/ 2336292 w 4480560"/>
                      <a:gd name="connsiteY4" fmla="*/ 0 h 13716"/>
                      <a:gd name="connsiteX5" fmla="*/ 2931566 w 4480560"/>
                      <a:gd name="connsiteY5" fmla="*/ 0 h 13716"/>
                      <a:gd name="connsiteX6" fmla="*/ 3482035 w 4480560"/>
                      <a:gd name="connsiteY6" fmla="*/ 0 h 13716"/>
                      <a:gd name="connsiteX7" fmla="*/ 4480560 w 4480560"/>
                      <a:gd name="connsiteY7" fmla="*/ 0 h 13716"/>
                      <a:gd name="connsiteX8" fmla="*/ 4480560 w 4480560"/>
                      <a:gd name="connsiteY8" fmla="*/ 13716 h 13716"/>
                      <a:gd name="connsiteX9" fmla="*/ 3840480 w 4480560"/>
                      <a:gd name="connsiteY9" fmla="*/ 13716 h 13716"/>
                      <a:gd name="connsiteX10" fmla="*/ 3290011 w 4480560"/>
                      <a:gd name="connsiteY10" fmla="*/ 13716 h 13716"/>
                      <a:gd name="connsiteX11" fmla="*/ 2560320 w 4480560"/>
                      <a:gd name="connsiteY11" fmla="*/ 13716 h 13716"/>
                      <a:gd name="connsiteX12" fmla="*/ 1965046 w 4480560"/>
                      <a:gd name="connsiteY12" fmla="*/ 13716 h 13716"/>
                      <a:gd name="connsiteX13" fmla="*/ 1459382 w 4480560"/>
                      <a:gd name="connsiteY13" fmla="*/ 13716 h 13716"/>
                      <a:gd name="connsiteX14" fmla="*/ 774497 w 4480560"/>
                      <a:gd name="connsiteY14" fmla="*/ 13716 h 13716"/>
                      <a:gd name="connsiteX15" fmla="*/ 0 w 4480560"/>
                      <a:gd name="connsiteY15" fmla="*/ 13716 h 13716"/>
                      <a:gd name="connsiteX16" fmla="*/ 0 w 4480560"/>
                      <a:gd name="connsiteY1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80560" h="13716" fill="none" extrusionOk="0">
                        <a:moveTo>
                          <a:pt x="0" y="0"/>
                        </a:moveTo>
                        <a:cubicBezTo>
                          <a:pt x="267821" y="8731"/>
                          <a:pt x="334105" y="2629"/>
                          <a:pt x="595274" y="0"/>
                        </a:cubicBezTo>
                        <a:cubicBezTo>
                          <a:pt x="856443" y="-2629"/>
                          <a:pt x="863808" y="-13353"/>
                          <a:pt x="1100938" y="0"/>
                        </a:cubicBezTo>
                        <a:cubicBezTo>
                          <a:pt x="1338068" y="13353"/>
                          <a:pt x="1431663" y="-25862"/>
                          <a:pt x="1651406" y="0"/>
                        </a:cubicBezTo>
                        <a:cubicBezTo>
                          <a:pt x="1871149" y="25862"/>
                          <a:pt x="2173163" y="23827"/>
                          <a:pt x="2336292" y="0"/>
                        </a:cubicBezTo>
                        <a:cubicBezTo>
                          <a:pt x="2499421" y="-23827"/>
                          <a:pt x="2720589" y="28148"/>
                          <a:pt x="2931566" y="0"/>
                        </a:cubicBezTo>
                        <a:cubicBezTo>
                          <a:pt x="3142543" y="-28148"/>
                          <a:pt x="3323630" y="27022"/>
                          <a:pt x="3482035" y="0"/>
                        </a:cubicBezTo>
                        <a:cubicBezTo>
                          <a:pt x="3640440" y="-27022"/>
                          <a:pt x="4012110" y="-20118"/>
                          <a:pt x="4480560" y="0"/>
                        </a:cubicBezTo>
                        <a:cubicBezTo>
                          <a:pt x="4480273" y="3379"/>
                          <a:pt x="4480768" y="9289"/>
                          <a:pt x="4480560" y="13716"/>
                        </a:cubicBezTo>
                        <a:cubicBezTo>
                          <a:pt x="4314132" y="10352"/>
                          <a:pt x="4028383" y="32060"/>
                          <a:pt x="3840480" y="13716"/>
                        </a:cubicBezTo>
                        <a:cubicBezTo>
                          <a:pt x="3652577" y="-4628"/>
                          <a:pt x="3547615" y="-1724"/>
                          <a:pt x="3290011" y="13716"/>
                        </a:cubicBezTo>
                        <a:cubicBezTo>
                          <a:pt x="3032407" y="29156"/>
                          <a:pt x="2830268" y="4147"/>
                          <a:pt x="2560320" y="13716"/>
                        </a:cubicBezTo>
                        <a:cubicBezTo>
                          <a:pt x="2290372" y="23285"/>
                          <a:pt x="2147422" y="2156"/>
                          <a:pt x="1965046" y="13716"/>
                        </a:cubicBezTo>
                        <a:cubicBezTo>
                          <a:pt x="1782670" y="25276"/>
                          <a:pt x="1689791" y="36108"/>
                          <a:pt x="1459382" y="13716"/>
                        </a:cubicBezTo>
                        <a:cubicBezTo>
                          <a:pt x="1228973" y="-8676"/>
                          <a:pt x="915486" y="31929"/>
                          <a:pt x="774497" y="13716"/>
                        </a:cubicBezTo>
                        <a:cubicBezTo>
                          <a:pt x="633508" y="-4497"/>
                          <a:pt x="361442" y="-15679"/>
                          <a:pt x="0" y="13716"/>
                        </a:cubicBezTo>
                        <a:cubicBezTo>
                          <a:pt x="-362" y="8190"/>
                          <a:pt x="-434" y="6098"/>
                          <a:pt x="0" y="0"/>
                        </a:cubicBezTo>
                        <a:close/>
                      </a:path>
                      <a:path w="4480560" h="13716" stroke="0" extrusionOk="0">
                        <a:moveTo>
                          <a:pt x="0" y="0"/>
                        </a:moveTo>
                        <a:cubicBezTo>
                          <a:pt x="285465" y="225"/>
                          <a:pt x="322691" y="16223"/>
                          <a:pt x="595274" y="0"/>
                        </a:cubicBezTo>
                        <a:cubicBezTo>
                          <a:pt x="867857" y="-16223"/>
                          <a:pt x="989129" y="-11242"/>
                          <a:pt x="1100938" y="0"/>
                        </a:cubicBezTo>
                        <a:cubicBezTo>
                          <a:pt x="1212747" y="11242"/>
                          <a:pt x="1574350" y="-36410"/>
                          <a:pt x="1830629" y="0"/>
                        </a:cubicBezTo>
                        <a:cubicBezTo>
                          <a:pt x="2086908" y="36410"/>
                          <a:pt x="2180922" y="4645"/>
                          <a:pt x="2425903" y="0"/>
                        </a:cubicBezTo>
                        <a:cubicBezTo>
                          <a:pt x="2670884" y="-4645"/>
                          <a:pt x="2782024" y="22929"/>
                          <a:pt x="3021178" y="0"/>
                        </a:cubicBezTo>
                        <a:cubicBezTo>
                          <a:pt x="3260332" y="-22929"/>
                          <a:pt x="3456982" y="-1586"/>
                          <a:pt x="3750869" y="0"/>
                        </a:cubicBezTo>
                        <a:cubicBezTo>
                          <a:pt x="4044756" y="1586"/>
                          <a:pt x="4302726" y="17043"/>
                          <a:pt x="4480560" y="0"/>
                        </a:cubicBezTo>
                        <a:cubicBezTo>
                          <a:pt x="4480360" y="3832"/>
                          <a:pt x="4481152" y="9314"/>
                          <a:pt x="4480560" y="13716"/>
                        </a:cubicBezTo>
                        <a:cubicBezTo>
                          <a:pt x="4279652" y="-11422"/>
                          <a:pt x="4200762" y="36994"/>
                          <a:pt x="3930091" y="13716"/>
                        </a:cubicBezTo>
                        <a:cubicBezTo>
                          <a:pt x="3659420" y="-9562"/>
                          <a:pt x="3456052" y="17722"/>
                          <a:pt x="3290011" y="13716"/>
                        </a:cubicBezTo>
                        <a:cubicBezTo>
                          <a:pt x="3123970" y="9710"/>
                          <a:pt x="2882392" y="28246"/>
                          <a:pt x="2649931" y="13716"/>
                        </a:cubicBezTo>
                        <a:cubicBezTo>
                          <a:pt x="2417470" y="-814"/>
                          <a:pt x="2238426" y="2765"/>
                          <a:pt x="2054657" y="13716"/>
                        </a:cubicBezTo>
                        <a:cubicBezTo>
                          <a:pt x="1870888" y="24667"/>
                          <a:pt x="1566368" y="40468"/>
                          <a:pt x="1324966" y="13716"/>
                        </a:cubicBezTo>
                        <a:cubicBezTo>
                          <a:pt x="1083564" y="-13036"/>
                          <a:pt x="787410" y="6374"/>
                          <a:pt x="595274" y="13716"/>
                        </a:cubicBezTo>
                        <a:cubicBezTo>
                          <a:pt x="403138" y="21058"/>
                          <a:pt x="169622" y="5927"/>
                          <a:pt x="0" y="13716"/>
                        </a:cubicBezTo>
                        <a:cubicBezTo>
                          <a:pt x="-475" y="8699"/>
                          <a:pt x="-565" y="44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ntertitel 15"/>
          <p:cNvSpPr>
            <a:spLocks noGrp="1"/>
          </p:cNvSpPr>
          <p:nvPr>
            <p:ph type="subTitle" idx="1"/>
          </p:nvPr>
        </p:nvSpPr>
        <p:spPr>
          <a:xfrm>
            <a:off x="3844813" y="1503065"/>
            <a:ext cx="4668251" cy="44805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lvl="0" indent="-285750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e-DE" sz="1800" kern="100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Einstieg in kontinuierliches Nachhaltigkeits-Reporting</a:t>
            </a:r>
          </a:p>
          <a:p>
            <a:pPr marL="285750" lvl="0" indent="-285750" algn="l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kern="100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Institute entwickeln Konzepte zu klimaneutralen Seminaren und Veranstaltungen</a:t>
            </a:r>
          </a:p>
          <a:p>
            <a:pPr indent="-228600" algn="l" defTabSz="914400">
              <a:buFont typeface="Arial" panose="020B0604020202020204" pitchFamily="34" charset="0"/>
              <a:buChar char="•"/>
              <a:defRPr/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517025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94" name="Rectangle 15393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el 14"/>
          <p:cNvSpPr>
            <a:spLocks noGrp="1"/>
          </p:cNvSpPr>
          <p:nvPr>
            <p:ph type="ctrTitle"/>
          </p:nvPr>
        </p:nvSpPr>
        <p:spPr>
          <a:xfrm>
            <a:off x="617219" y="548640"/>
            <a:ext cx="270064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1800"/>
              </a:spcAft>
              <a:defRPr/>
            </a:pPr>
            <a:br>
              <a:rPr lang="en-US" sz="47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DGSF Netzwerk</a:t>
            </a:r>
            <a:br>
              <a:rPr lang="en-US" sz="20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Klimaschutz</a:t>
            </a:r>
            <a:br>
              <a:rPr lang="de-DE" sz="2000" dirty="0">
                <a:solidFill>
                  <a:schemeClr val="accent1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br>
              <a:rPr lang="de-DE" sz="2000" dirty="0">
                <a:solidFill>
                  <a:schemeClr val="accent1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r>
              <a:rPr lang="de-DE" sz="2000" dirty="0">
                <a:solidFill>
                  <a:srgbClr val="0070C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Bisherige Entwicklung </a:t>
            </a:r>
            <a:br>
              <a:rPr lang="de-DE" sz="2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br>
              <a:rPr lang="de-DE" sz="36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r>
              <a:rPr lang="de-DE" sz="3600" dirty="0">
                <a:solidFill>
                  <a:srgbClr val="00808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Meilensteine</a:t>
            </a:r>
            <a:br>
              <a:rPr lang="de-DE" sz="48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en-US" sz="4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396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830629 w 4480560"/>
              <a:gd name="connsiteY3" fmla="*/ 0 h 13716"/>
              <a:gd name="connsiteX4" fmla="*/ 2425903 w 4480560"/>
              <a:gd name="connsiteY4" fmla="*/ 0 h 13716"/>
              <a:gd name="connsiteX5" fmla="*/ 3021178 w 4480560"/>
              <a:gd name="connsiteY5" fmla="*/ 0 h 13716"/>
              <a:gd name="connsiteX6" fmla="*/ 3750869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930091 w 4480560"/>
              <a:gd name="connsiteY9" fmla="*/ 13716 h 13716"/>
              <a:gd name="connsiteX10" fmla="*/ 3290011 w 4480560"/>
              <a:gd name="connsiteY10" fmla="*/ 13716 h 13716"/>
              <a:gd name="connsiteX11" fmla="*/ 2649931 w 4480560"/>
              <a:gd name="connsiteY11" fmla="*/ 13716 h 13716"/>
              <a:gd name="connsiteX12" fmla="*/ 2054657 w 4480560"/>
              <a:gd name="connsiteY12" fmla="*/ 13716 h 13716"/>
              <a:gd name="connsiteX13" fmla="*/ 1324966 w 4480560"/>
              <a:gd name="connsiteY13" fmla="*/ 13716 h 13716"/>
              <a:gd name="connsiteX14" fmla="*/ 595274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574" y="14606"/>
                  <a:pt x="338605" y="-40"/>
                  <a:pt x="595274" y="0"/>
                </a:cubicBezTo>
                <a:cubicBezTo>
                  <a:pt x="856171" y="-2198"/>
                  <a:pt x="863435" y="-13333"/>
                  <a:pt x="1100938" y="0"/>
                </a:cubicBezTo>
                <a:cubicBezTo>
                  <a:pt x="1340270" y="17713"/>
                  <a:pt x="1418448" y="-18893"/>
                  <a:pt x="1651406" y="0"/>
                </a:cubicBezTo>
                <a:cubicBezTo>
                  <a:pt x="1875387" y="1627"/>
                  <a:pt x="2153037" y="22688"/>
                  <a:pt x="2336292" y="0"/>
                </a:cubicBezTo>
                <a:cubicBezTo>
                  <a:pt x="2522206" y="-4211"/>
                  <a:pt x="2718333" y="34959"/>
                  <a:pt x="2931566" y="0"/>
                </a:cubicBezTo>
                <a:cubicBezTo>
                  <a:pt x="3137043" y="-17106"/>
                  <a:pt x="3304331" y="1415"/>
                  <a:pt x="3482035" y="0"/>
                </a:cubicBezTo>
                <a:cubicBezTo>
                  <a:pt x="3649837" y="-24078"/>
                  <a:pt x="4010577" y="-51921"/>
                  <a:pt x="4480560" y="0"/>
                </a:cubicBezTo>
                <a:cubicBezTo>
                  <a:pt x="4480642" y="3611"/>
                  <a:pt x="4480510" y="9346"/>
                  <a:pt x="4480560" y="13716"/>
                </a:cubicBezTo>
                <a:cubicBezTo>
                  <a:pt x="4305601" y="36948"/>
                  <a:pt x="4025154" y="21890"/>
                  <a:pt x="3840480" y="13716"/>
                </a:cubicBezTo>
                <a:cubicBezTo>
                  <a:pt x="3668919" y="-16903"/>
                  <a:pt x="3556555" y="-17246"/>
                  <a:pt x="3290011" y="13716"/>
                </a:cubicBezTo>
                <a:cubicBezTo>
                  <a:pt x="2991827" y="13600"/>
                  <a:pt x="2862038" y="-27094"/>
                  <a:pt x="2560320" y="13716"/>
                </a:cubicBezTo>
                <a:cubicBezTo>
                  <a:pt x="2273396" y="32804"/>
                  <a:pt x="2159701" y="35426"/>
                  <a:pt x="1965046" y="13716"/>
                </a:cubicBezTo>
                <a:cubicBezTo>
                  <a:pt x="1785994" y="24616"/>
                  <a:pt x="1686680" y="47748"/>
                  <a:pt x="1459382" y="13716"/>
                </a:cubicBezTo>
                <a:cubicBezTo>
                  <a:pt x="1260610" y="398"/>
                  <a:pt x="913962" y="26960"/>
                  <a:pt x="774497" y="13716"/>
                </a:cubicBezTo>
                <a:cubicBezTo>
                  <a:pt x="689426" y="-2719"/>
                  <a:pt x="378264" y="1751"/>
                  <a:pt x="0" y="13716"/>
                </a:cubicBezTo>
                <a:cubicBezTo>
                  <a:pt x="-173" y="8371"/>
                  <a:pt x="-387" y="6213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90844" y="5546"/>
                  <a:pt x="318443" y="10543"/>
                  <a:pt x="595274" y="0"/>
                </a:cubicBezTo>
                <a:cubicBezTo>
                  <a:pt x="862223" y="-10630"/>
                  <a:pt x="1008164" y="-6970"/>
                  <a:pt x="1100938" y="0"/>
                </a:cubicBezTo>
                <a:cubicBezTo>
                  <a:pt x="1231751" y="-9052"/>
                  <a:pt x="1563421" y="-55931"/>
                  <a:pt x="1830629" y="0"/>
                </a:cubicBezTo>
                <a:cubicBezTo>
                  <a:pt x="2081843" y="38764"/>
                  <a:pt x="2181743" y="16966"/>
                  <a:pt x="2425903" y="0"/>
                </a:cubicBezTo>
                <a:cubicBezTo>
                  <a:pt x="2657412" y="-20059"/>
                  <a:pt x="2795431" y="8423"/>
                  <a:pt x="3021178" y="0"/>
                </a:cubicBezTo>
                <a:cubicBezTo>
                  <a:pt x="3275119" y="-4749"/>
                  <a:pt x="3480943" y="2522"/>
                  <a:pt x="3750869" y="0"/>
                </a:cubicBezTo>
                <a:cubicBezTo>
                  <a:pt x="4005211" y="16055"/>
                  <a:pt x="4302144" y="-2969"/>
                  <a:pt x="4480560" y="0"/>
                </a:cubicBezTo>
                <a:cubicBezTo>
                  <a:pt x="4480397" y="3458"/>
                  <a:pt x="4481383" y="8632"/>
                  <a:pt x="4480560" y="13716"/>
                </a:cubicBezTo>
                <a:cubicBezTo>
                  <a:pt x="4261480" y="-10003"/>
                  <a:pt x="4206199" y="28529"/>
                  <a:pt x="3930091" y="13716"/>
                </a:cubicBezTo>
                <a:cubicBezTo>
                  <a:pt x="3666932" y="-15474"/>
                  <a:pt x="3493645" y="14804"/>
                  <a:pt x="3290011" y="13716"/>
                </a:cubicBezTo>
                <a:cubicBezTo>
                  <a:pt x="3137078" y="-41032"/>
                  <a:pt x="2894690" y="-17948"/>
                  <a:pt x="2649931" y="13716"/>
                </a:cubicBezTo>
                <a:cubicBezTo>
                  <a:pt x="2413020" y="21294"/>
                  <a:pt x="2225991" y="-10559"/>
                  <a:pt x="2054657" y="13716"/>
                </a:cubicBezTo>
                <a:cubicBezTo>
                  <a:pt x="1886877" y="37541"/>
                  <a:pt x="1548763" y="45390"/>
                  <a:pt x="1324966" y="13716"/>
                </a:cubicBezTo>
                <a:cubicBezTo>
                  <a:pt x="1040995" y="1897"/>
                  <a:pt x="786929" y="-17655"/>
                  <a:pt x="595274" y="13716"/>
                </a:cubicBezTo>
                <a:cubicBezTo>
                  <a:pt x="371401" y="32831"/>
                  <a:pt x="168483" y="23167"/>
                  <a:pt x="0" y="13716"/>
                </a:cubicBezTo>
                <a:cubicBezTo>
                  <a:pt x="-740" y="8467"/>
                  <a:pt x="-279" y="4434"/>
                  <a:pt x="0" y="0"/>
                </a:cubicBezTo>
                <a:close/>
              </a:path>
              <a:path w="4480560" h="13716" fill="none" stroke="0" extrusionOk="0">
                <a:moveTo>
                  <a:pt x="0" y="0"/>
                </a:moveTo>
                <a:cubicBezTo>
                  <a:pt x="254633" y="596"/>
                  <a:pt x="318854" y="8353"/>
                  <a:pt x="595274" y="0"/>
                </a:cubicBezTo>
                <a:cubicBezTo>
                  <a:pt x="857042" y="-2503"/>
                  <a:pt x="863005" y="-13327"/>
                  <a:pt x="1100938" y="0"/>
                </a:cubicBezTo>
                <a:cubicBezTo>
                  <a:pt x="1322315" y="28736"/>
                  <a:pt x="1429801" y="-15572"/>
                  <a:pt x="1651406" y="0"/>
                </a:cubicBezTo>
                <a:cubicBezTo>
                  <a:pt x="1861310" y="20479"/>
                  <a:pt x="2199002" y="36173"/>
                  <a:pt x="2336292" y="0"/>
                </a:cubicBezTo>
                <a:cubicBezTo>
                  <a:pt x="2504451" y="-23230"/>
                  <a:pt x="2735943" y="-3451"/>
                  <a:pt x="2931566" y="0"/>
                </a:cubicBezTo>
                <a:cubicBezTo>
                  <a:pt x="3109081" y="-33272"/>
                  <a:pt x="3310374" y="39503"/>
                  <a:pt x="3482035" y="0"/>
                </a:cubicBezTo>
                <a:cubicBezTo>
                  <a:pt x="3630968" y="-117346"/>
                  <a:pt x="3975789" y="30358"/>
                  <a:pt x="4480560" y="0"/>
                </a:cubicBezTo>
                <a:cubicBezTo>
                  <a:pt x="4480546" y="3532"/>
                  <a:pt x="4481771" y="9530"/>
                  <a:pt x="4480560" y="13716"/>
                </a:cubicBezTo>
                <a:cubicBezTo>
                  <a:pt x="4299745" y="8025"/>
                  <a:pt x="4055484" y="54224"/>
                  <a:pt x="3840480" y="13716"/>
                </a:cubicBezTo>
                <a:cubicBezTo>
                  <a:pt x="3665362" y="14404"/>
                  <a:pt x="3548412" y="6532"/>
                  <a:pt x="3290011" y="13716"/>
                </a:cubicBezTo>
                <a:cubicBezTo>
                  <a:pt x="3037450" y="36923"/>
                  <a:pt x="2862123" y="43167"/>
                  <a:pt x="2560320" y="13716"/>
                </a:cubicBezTo>
                <a:cubicBezTo>
                  <a:pt x="2308793" y="7156"/>
                  <a:pt x="2153402" y="-25971"/>
                  <a:pt x="1965046" y="13716"/>
                </a:cubicBezTo>
                <a:cubicBezTo>
                  <a:pt x="1778601" y="25944"/>
                  <a:pt x="1672011" y="23840"/>
                  <a:pt x="1459382" y="13716"/>
                </a:cubicBezTo>
                <a:cubicBezTo>
                  <a:pt x="1212351" y="-9856"/>
                  <a:pt x="906131" y="12859"/>
                  <a:pt x="774497" y="13716"/>
                </a:cubicBezTo>
                <a:cubicBezTo>
                  <a:pt x="636671" y="-47283"/>
                  <a:pt x="331670" y="1705"/>
                  <a:pt x="0" y="13716"/>
                </a:cubicBezTo>
                <a:cubicBezTo>
                  <a:pt x="-561" y="8546"/>
                  <a:pt x="-377" y="61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80560"/>
                      <a:gd name="connsiteY0" fmla="*/ 0 h 13716"/>
                      <a:gd name="connsiteX1" fmla="*/ 595274 w 4480560"/>
                      <a:gd name="connsiteY1" fmla="*/ 0 h 13716"/>
                      <a:gd name="connsiteX2" fmla="*/ 1100938 w 4480560"/>
                      <a:gd name="connsiteY2" fmla="*/ 0 h 13716"/>
                      <a:gd name="connsiteX3" fmla="*/ 1651406 w 4480560"/>
                      <a:gd name="connsiteY3" fmla="*/ 0 h 13716"/>
                      <a:gd name="connsiteX4" fmla="*/ 2336292 w 4480560"/>
                      <a:gd name="connsiteY4" fmla="*/ 0 h 13716"/>
                      <a:gd name="connsiteX5" fmla="*/ 2931566 w 4480560"/>
                      <a:gd name="connsiteY5" fmla="*/ 0 h 13716"/>
                      <a:gd name="connsiteX6" fmla="*/ 3482035 w 4480560"/>
                      <a:gd name="connsiteY6" fmla="*/ 0 h 13716"/>
                      <a:gd name="connsiteX7" fmla="*/ 4480560 w 4480560"/>
                      <a:gd name="connsiteY7" fmla="*/ 0 h 13716"/>
                      <a:gd name="connsiteX8" fmla="*/ 4480560 w 4480560"/>
                      <a:gd name="connsiteY8" fmla="*/ 13716 h 13716"/>
                      <a:gd name="connsiteX9" fmla="*/ 3840480 w 4480560"/>
                      <a:gd name="connsiteY9" fmla="*/ 13716 h 13716"/>
                      <a:gd name="connsiteX10" fmla="*/ 3290011 w 4480560"/>
                      <a:gd name="connsiteY10" fmla="*/ 13716 h 13716"/>
                      <a:gd name="connsiteX11" fmla="*/ 2560320 w 4480560"/>
                      <a:gd name="connsiteY11" fmla="*/ 13716 h 13716"/>
                      <a:gd name="connsiteX12" fmla="*/ 1965046 w 4480560"/>
                      <a:gd name="connsiteY12" fmla="*/ 13716 h 13716"/>
                      <a:gd name="connsiteX13" fmla="*/ 1459382 w 4480560"/>
                      <a:gd name="connsiteY13" fmla="*/ 13716 h 13716"/>
                      <a:gd name="connsiteX14" fmla="*/ 774497 w 4480560"/>
                      <a:gd name="connsiteY14" fmla="*/ 13716 h 13716"/>
                      <a:gd name="connsiteX15" fmla="*/ 0 w 4480560"/>
                      <a:gd name="connsiteY15" fmla="*/ 13716 h 13716"/>
                      <a:gd name="connsiteX16" fmla="*/ 0 w 4480560"/>
                      <a:gd name="connsiteY1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80560" h="13716" fill="none" extrusionOk="0">
                        <a:moveTo>
                          <a:pt x="0" y="0"/>
                        </a:moveTo>
                        <a:cubicBezTo>
                          <a:pt x="267821" y="8731"/>
                          <a:pt x="334105" y="2629"/>
                          <a:pt x="595274" y="0"/>
                        </a:cubicBezTo>
                        <a:cubicBezTo>
                          <a:pt x="856443" y="-2629"/>
                          <a:pt x="863808" y="-13353"/>
                          <a:pt x="1100938" y="0"/>
                        </a:cubicBezTo>
                        <a:cubicBezTo>
                          <a:pt x="1338068" y="13353"/>
                          <a:pt x="1431663" y="-25862"/>
                          <a:pt x="1651406" y="0"/>
                        </a:cubicBezTo>
                        <a:cubicBezTo>
                          <a:pt x="1871149" y="25862"/>
                          <a:pt x="2173163" y="23827"/>
                          <a:pt x="2336292" y="0"/>
                        </a:cubicBezTo>
                        <a:cubicBezTo>
                          <a:pt x="2499421" y="-23827"/>
                          <a:pt x="2720589" y="28148"/>
                          <a:pt x="2931566" y="0"/>
                        </a:cubicBezTo>
                        <a:cubicBezTo>
                          <a:pt x="3142543" y="-28148"/>
                          <a:pt x="3323630" y="27022"/>
                          <a:pt x="3482035" y="0"/>
                        </a:cubicBezTo>
                        <a:cubicBezTo>
                          <a:pt x="3640440" y="-27022"/>
                          <a:pt x="4012110" y="-20118"/>
                          <a:pt x="4480560" y="0"/>
                        </a:cubicBezTo>
                        <a:cubicBezTo>
                          <a:pt x="4480273" y="3379"/>
                          <a:pt x="4480768" y="9289"/>
                          <a:pt x="4480560" y="13716"/>
                        </a:cubicBezTo>
                        <a:cubicBezTo>
                          <a:pt x="4314132" y="10352"/>
                          <a:pt x="4028383" y="32060"/>
                          <a:pt x="3840480" y="13716"/>
                        </a:cubicBezTo>
                        <a:cubicBezTo>
                          <a:pt x="3652577" y="-4628"/>
                          <a:pt x="3547615" y="-1724"/>
                          <a:pt x="3290011" y="13716"/>
                        </a:cubicBezTo>
                        <a:cubicBezTo>
                          <a:pt x="3032407" y="29156"/>
                          <a:pt x="2830268" y="4147"/>
                          <a:pt x="2560320" y="13716"/>
                        </a:cubicBezTo>
                        <a:cubicBezTo>
                          <a:pt x="2290372" y="23285"/>
                          <a:pt x="2147422" y="2156"/>
                          <a:pt x="1965046" y="13716"/>
                        </a:cubicBezTo>
                        <a:cubicBezTo>
                          <a:pt x="1782670" y="25276"/>
                          <a:pt x="1689791" y="36108"/>
                          <a:pt x="1459382" y="13716"/>
                        </a:cubicBezTo>
                        <a:cubicBezTo>
                          <a:pt x="1228973" y="-8676"/>
                          <a:pt x="915486" y="31929"/>
                          <a:pt x="774497" y="13716"/>
                        </a:cubicBezTo>
                        <a:cubicBezTo>
                          <a:pt x="633508" y="-4497"/>
                          <a:pt x="361442" y="-15679"/>
                          <a:pt x="0" y="13716"/>
                        </a:cubicBezTo>
                        <a:cubicBezTo>
                          <a:pt x="-362" y="8190"/>
                          <a:pt x="-434" y="6098"/>
                          <a:pt x="0" y="0"/>
                        </a:cubicBezTo>
                        <a:close/>
                      </a:path>
                      <a:path w="4480560" h="13716" stroke="0" extrusionOk="0">
                        <a:moveTo>
                          <a:pt x="0" y="0"/>
                        </a:moveTo>
                        <a:cubicBezTo>
                          <a:pt x="285465" y="225"/>
                          <a:pt x="322691" y="16223"/>
                          <a:pt x="595274" y="0"/>
                        </a:cubicBezTo>
                        <a:cubicBezTo>
                          <a:pt x="867857" y="-16223"/>
                          <a:pt x="989129" y="-11242"/>
                          <a:pt x="1100938" y="0"/>
                        </a:cubicBezTo>
                        <a:cubicBezTo>
                          <a:pt x="1212747" y="11242"/>
                          <a:pt x="1574350" y="-36410"/>
                          <a:pt x="1830629" y="0"/>
                        </a:cubicBezTo>
                        <a:cubicBezTo>
                          <a:pt x="2086908" y="36410"/>
                          <a:pt x="2180922" y="4645"/>
                          <a:pt x="2425903" y="0"/>
                        </a:cubicBezTo>
                        <a:cubicBezTo>
                          <a:pt x="2670884" y="-4645"/>
                          <a:pt x="2782024" y="22929"/>
                          <a:pt x="3021178" y="0"/>
                        </a:cubicBezTo>
                        <a:cubicBezTo>
                          <a:pt x="3260332" y="-22929"/>
                          <a:pt x="3456982" y="-1586"/>
                          <a:pt x="3750869" y="0"/>
                        </a:cubicBezTo>
                        <a:cubicBezTo>
                          <a:pt x="4044756" y="1586"/>
                          <a:pt x="4302726" y="17043"/>
                          <a:pt x="4480560" y="0"/>
                        </a:cubicBezTo>
                        <a:cubicBezTo>
                          <a:pt x="4480360" y="3832"/>
                          <a:pt x="4481152" y="9314"/>
                          <a:pt x="4480560" y="13716"/>
                        </a:cubicBezTo>
                        <a:cubicBezTo>
                          <a:pt x="4279652" y="-11422"/>
                          <a:pt x="4200762" y="36994"/>
                          <a:pt x="3930091" y="13716"/>
                        </a:cubicBezTo>
                        <a:cubicBezTo>
                          <a:pt x="3659420" y="-9562"/>
                          <a:pt x="3456052" y="17722"/>
                          <a:pt x="3290011" y="13716"/>
                        </a:cubicBezTo>
                        <a:cubicBezTo>
                          <a:pt x="3123970" y="9710"/>
                          <a:pt x="2882392" y="28246"/>
                          <a:pt x="2649931" y="13716"/>
                        </a:cubicBezTo>
                        <a:cubicBezTo>
                          <a:pt x="2417470" y="-814"/>
                          <a:pt x="2238426" y="2765"/>
                          <a:pt x="2054657" y="13716"/>
                        </a:cubicBezTo>
                        <a:cubicBezTo>
                          <a:pt x="1870888" y="24667"/>
                          <a:pt x="1566368" y="40468"/>
                          <a:pt x="1324966" y="13716"/>
                        </a:cubicBezTo>
                        <a:cubicBezTo>
                          <a:pt x="1083564" y="-13036"/>
                          <a:pt x="787410" y="6374"/>
                          <a:pt x="595274" y="13716"/>
                        </a:cubicBezTo>
                        <a:cubicBezTo>
                          <a:pt x="403138" y="21058"/>
                          <a:pt x="169622" y="5927"/>
                          <a:pt x="0" y="13716"/>
                        </a:cubicBezTo>
                        <a:cubicBezTo>
                          <a:pt x="-475" y="8699"/>
                          <a:pt x="-565" y="44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ntertitel 15"/>
          <p:cNvSpPr>
            <a:spLocks noGrp="1"/>
          </p:cNvSpPr>
          <p:nvPr>
            <p:ph type="subTitle" idx="1"/>
          </p:nvPr>
        </p:nvSpPr>
        <p:spPr>
          <a:xfrm>
            <a:off x="3844813" y="1503065"/>
            <a:ext cx="4668251" cy="4480561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 </a:t>
            </a:r>
            <a:r>
              <a:rPr lang="de-DE" dirty="0">
                <a:solidFill>
                  <a:srgbClr val="00206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Beitritt DGSF Klima-Allianz</a:t>
            </a:r>
            <a:r>
              <a:rPr lang="de-DE" sz="18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(Tagung in Hamburg 2019)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206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Jahres-Tagungen in Dresden (2022) und Wiesbaden (2023) mit Treffen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206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Regelmäßige Netzwerk-Treffen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206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Vertretung der DGSF in der Klima-</a:t>
            </a:r>
            <a:r>
              <a:rPr lang="de-DE" dirty="0" err="1">
                <a:solidFill>
                  <a:srgbClr val="00206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Allinaz</a:t>
            </a:r>
            <a:r>
              <a:rPr lang="de-DE" dirty="0">
                <a:solidFill>
                  <a:srgbClr val="00206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Deutschand</a:t>
            </a:r>
            <a:endParaRPr lang="de-DE" dirty="0">
              <a:solidFill>
                <a:srgbClr val="002060"/>
              </a:solidFill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206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Mitwirkung bei Tagungen und Veranstaltungen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Artikel und Positionspapiere in diversen Zeitschriften (u.a. Kontext)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206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Antrag und Beschlussfassung zur Klimaneutralität Tagung Wiesbaden (2023)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206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Verbandstag Fulda 15.März 2024 </a:t>
            </a:r>
            <a:r>
              <a:rPr lang="de-DE" sz="18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1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de-DE" sz="18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 </a:t>
            </a:r>
            <a:endParaRPr lang="de-DE" sz="1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-228600" algn="l" defTabSz="914400">
              <a:buFont typeface="Arial" panose="020B0604020202020204" pitchFamily="34" charset="0"/>
              <a:buChar char="•"/>
              <a:defRPr/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03004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94" name="Rectangle 15393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el 14"/>
          <p:cNvSpPr>
            <a:spLocks noGrp="1"/>
          </p:cNvSpPr>
          <p:nvPr>
            <p:ph type="ctrTitle"/>
          </p:nvPr>
        </p:nvSpPr>
        <p:spPr>
          <a:xfrm>
            <a:off x="617219" y="548640"/>
            <a:ext cx="2700645" cy="54315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 defTabSz="914400">
              <a:spcAft>
                <a:spcPts val="1800"/>
              </a:spcAft>
              <a:defRPr/>
            </a:pPr>
            <a:br>
              <a:rPr lang="de-DE" sz="2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br>
              <a:rPr lang="de-DE" sz="36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r>
              <a:rPr lang="de-DE" sz="3600" dirty="0">
                <a:solidFill>
                  <a:srgbClr val="00808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Denkpapier</a:t>
            </a:r>
            <a:br>
              <a:rPr lang="de-DE" sz="3600" dirty="0">
                <a:solidFill>
                  <a:srgbClr val="00808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r>
              <a:rPr lang="de-DE" sz="3600" dirty="0">
                <a:solidFill>
                  <a:srgbClr val="00808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(2f)</a:t>
            </a:r>
            <a:br>
              <a:rPr lang="de-DE" sz="3600" dirty="0">
                <a:solidFill>
                  <a:srgbClr val="00808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r>
              <a:rPr lang="de-DE" sz="3100" dirty="0">
                <a:solidFill>
                  <a:srgbClr val="00808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Klimafreundliche Organisation</a:t>
            </a:r>
            <a:br>
              <a:rPr lang="de-DE" sz="3600" dirty="0">
                <a:solidFill>
                  <a:srgbClr val="00808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br>
              <a:rPr lang="de-DE" sz="3600" dirty="0">
                <a:solidFill>
                  <a:srgbClr val="00808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br>
              <a:rPr lang="de-D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1800" kern="100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&gt; Teil der Lösung bei der Gestaltung des Wandels</a:t>
            </a:r>
            <a:br>
              <a:rPr lang="de-D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de-D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de-D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de-DE" sz="1400" dirty="0">
                <a:solidFill>
                  <a:srgbClr val="00808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br>
              <a:rPr lang="en-US" sz="4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396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830629 w 4480560"/>
              <a:gd name="connsiteY3" fmla="*/ 0 h 13716"/>
              <a:gd name="connsiteX4" fmla="*/ 2425903 w 4480560"/>
              <a:gd name="connsiteY4" fmla="*/ 0 h 13716"/>
              <a:gd name="connsiteX5" fmla="*/ 3021178 w 4480560"/>
              <a:gd name="connsiteY5" fmla="*/ 0 h 13716"/>
              <a:gd name="connsiteX6" fmla="*/ 3750869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930091 w 4480560"/>
              <a:gd name="connsiteY9" fmla="*/ 13716 h 13716"/>
              <a:gd name="connsiteX10" fmla="*/ 3290011 w 4480560"/>
              <a:gd name="connsiteY10" fmla="*/ 13716 h 13716"/>
              <a:gd name="connsiteX11" fmla="*/ 2649931 w 4480560"/>
              <a:gd name="connsiteY11" fmla="*/ 13716 h 13716"/>
              <a:gd name="connsiteX12" fmla="*/ 2054657 w 4480560"/>
              <a:gd name="connsiteY12" fmla="*/ 13716 h 13716"/>
              <a:gd name="connsiteX13" fmla="*/ 1324966 w 4480560"/>
              <a:gd name="connsiteY13" fmla="*/ 13716 h 13716"/>
              <a:gd name="connsiteX14" fmla="*/ 595274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574" y="14606"/>
                  <a:pt x="338605" y="-40"/>
                  <a:pt x="595274" y="0"/>
                </a:cubicBezTo>
                <a:cubicBezTo>
                  <a:pt x="856171" y="-2198"/>
                  <a:pt x="863435" y="-13333"/>
                  <a:pt x="1100938" y="0"/>
                </a:cubicBezTo>
                <a:cubicBezTo>
                  <a:pt x="1340270" y="17713"/>
                  <a:pt x="1418448" y="-18893"/>
                  <a:pt x="1651406" y="0"/>
                </a:cubicBezTo>
                <a:cubicBezTo>
                  <a:pt x="1875387" y="1627"/>
                  <a:pt x="2153037" y="22688"/>
                  <a:pt x="2336292" y="0"/>
                </a:cubicBezTo>
                <a:cubicBezTo>
                  <a:pt x="2522206" y="-4211"/>
                  <a:pt x="2718333" y="34959"/>
                  <a:pt x="2931566" y="0"/>
                </a:cubicBezTo>
                <a:cubicBezTo>
                  <a:pt x="3137043" y="-17106"/>
                  <a:pt x="3304331" y="1415"/>
                  <a:pt x="3482035" y="0"/>
                </a:cubicBezTo>
                <a:cubicBezTo>
                  <a:pt x="3649837" y="-24078"/>
                  <a:pt x="4010577" y="-51921"/>
                  <a:pt x="4480560" y="0"/>
                </a:cubicBezTo>
                <a:cubicBezTo>
                  <a:pt x="4480642" y="3611"/>
                  <a:pt x="4480510" y="9346"/>
                  <a:pt x="4480560" y="13716"/>
                </a:cubicBezTo>
                <a:cubicBezTo>
                  <a:pt x="4305601" y="36948"/>
                  <a:pt x="4025154" y="21890"/>
                  <a:pt x="3840480" y="13716"/>
                </a:cubicBezTo>
                <a:cubicBezTo>
                  <a:pt x="3668919" y="-16903"/>
                  <a:pt x="3556555" y="-17246"/>
                  <a:pt x="3290011" y="13716"/>
                </a:cubicBezTo>
                <a:cubicBezTo>
                  <a:pt x="2991827" y="13600"/>
                  <a:pt x="2862038" y="-27094"/>
                  <a:pt x="2560320" y="13716"/>
                </a:cubicBezTo>
                <a:cubicBezTo>
                  <a:pt x="2273396" y="32804"/>
                  <a:pt x="2159701" y="35426"/>
                  <a:pt x="1965046" y="13716"/>
                </a:cubicBezTo>
                <a:cubicBezTo>
                  <a:pt x="1785994" y="24616"/>
                  <a:pt x="1686680" y="47748"/>
                  <a:pt x="1459382" y="13716"/>
                </a:cubicBezTo>
                <a:cubicBezTo>
                  <a:pt x="1260610" y="398"/>
                  <a:pt x="913962" y="26960"/>
                  <a:pt x="774497" y="13716"/>
                </a:cubicBezTo>
                <a:cubicBezTo>
                  <a:pt x="689426" y="-2719"/>
                  <a:pt x="378264" y="1751"/>
                  <a:pt x="0" y="13716"/>
                </a:cubicBezTo>
                <a:cubicBezTo>
                  <a:pt x="-173" y="8371"/>
                  <a:pt x="-387" y="6213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90844" y="5546"/>
                  <a:pt x="318443" y="10543"/>
                  <a:pt x="595274" y="0"/>
                </a:cubicBezTo>
                <a:cubicBezTo>
                  <a:pt x="862223" y="-10630"/>
                  <a:pt x="1008164" y="-6970"/>
                  <a:pt x="1100938" y="0"/>
                </a:cubicBezTo>
                <a:cubicBezTo>
                  <a:pt x="1231751" y="-9052"/>
                  <a:pt x="1563421" y="-55931"/>
                  <a:pt x="1830629" y="0"/>
                </a:cubicBezTo>
                <a:cubicBezTo>
                  <a:pt x="2081843" y="38764"/>
                  <a:pt x="2181743" y="16966"/>
                  <a:pt x="2425903" y="0"/>
                </a:cubicBezTo>
                <a:cubicBezTo>
                  <a:pt x="2657412" y="-20059"/>
                  <a:pt x="2795431" y="8423"/>
                  <a:pt x="3021178" y="0"/>
                </a:cubicBezTo>
                <a:cubicBezTo>
                  <a:pt x="3275119" y="-4749"/>
                  <a:pt x="3480943" y="2522"/>
                  <a:pt x="3750869" y="0"/>
                </a:cubicBezTo>
                <a:cubicBezTo>
                  <a:pt x="4005211" y="16055"/>
                  <a:pt x="4302144" y="-2969"/>
                  <a:pt x="4480560" y="0"/>
                </a:cubicBezTo>
                <a:cubicBezTo>
                  <a:pt x="4480397" y="3458"/>
                  <a:pt x="4481383" y="8632"/>
                  <a:pt x="4480560" y="13716"/>
                </a:cubicBezTo>
                <a:cubicBezTo>
                  <a:pt x="4261480" y="-10003"/>
                  <a:pt x="4206199" y="28529"/>
                  <a:pt x="3930091" y="13716"/>
                </a:cubicBezTo>
                <a:cubicBezTo>
                  <a:pt x="3666932" y="-15474"/>
                  <a:pt x="3493645" y="14804"/>
                  <a:pt x="3290011" y="13716"/>
                </a:cubicBezTo>
                <a:cubicBezTo>
                  <a:pt x="3137078" y="-41032"/>
                  <a:pt x="2894690" y="-17948"/>
                  <a:pt x="2649931" y="13716"/>
                </a:cubicBezTo>
                <a:cubicBezTo>
                  <a:pt x="2413020" y="21294"/>
                  <a:pt x="2225991" y="-10559"/>
                  <a:pt x="2054657" y="13716"/>
                </a:cubicBezTo>
                <a:cubicBezTo>
                  <a:pt x="1886877" y="37541"/>
                  <a:pt x="1548763" y="45390"/>
                  <a:pt x="1324966" y="13716"/>
                </a:cubicBezTo>
                <a:cubicBezTo>
                  <a:pt x="1040995" y="1897"/>
                  <a:pt x="786929" y="-17655"/>
                  <a:pt x="595274" y="13716"/>
                </a:cubicBezTo>
                <a:cubicBezTo>
                  <a:pt x="371401" y="32831"/>
                  <a:pt x="168483" y="23167"/>
                  <a:pt x="0" y="13716"/>
                </a:cubicBezTo>
                <a:cubicBezTo>
                  <a:pt x="-740" y="8467"/>
                  <a:pt x="-279" y="4434"/>
                  <a:pt x="0" y="0"/>
                </a:cubicBezTo>
                <a:close/>
              </a:path>
              <a:path w="4480560" h="13716" fill="none" stroke="0" extrusionOk="0">
                <a:moveTo>
                  <a:pt x="0" y="0"/>
                </a:moveTo>
                <a:cubicBezTo>
                  <a:pt x="254633" y="596"/>
                  <a:pt x="318854" y="8353"/>
                  <a:pt x="595274" y="0"/>
                </a:cubicBezTo>
                <a:cubicBezTo>
                  <a:pt x="857042" y="-2503"/>
                  <a:pt x="863005" y="-13327"/>
                  <a:pt x="1100938" y="0"/>
                </a:cubicBezTo>
                <a:cubicBezTo>
                  <a:pt x="1322315" y="28736"/>
                  <a:pt x="1429801" y="-15572"/>
                  <a:pt x="1651406" y="0"/>
                </a:cubicBezTo>
                <a:cubicBezTo>
                  <a:pt x="1861310" y="20479"/>
                  <a:pt x="2199002" y="36173"/>
                  <a:pt x="2336292" y="0"/>
                </a:cubicBezTo>
                <a:cubicBezTo>
                  <a:pt x="2504451" y="-23230"/>
                  <a:pt x="2735943" y="-3451"/>
                  <a:pt x="2931566" y="0"/>
                </a:cubicBezTo>
                <a:cubicBezTo>
                  <a:pt x="3109081" y="-33272"/>
                  <a:pt x="3310374" y="39503"/>
                  <a:pt x="3482035" y="0"/>
                </a:cubicBezTo>
                <a:cubicBezTo>
                  <a:pt x="3630968" y="-117346"/>
                  <a:pt x="3975789" y="30358"/>
                  <a:pt x="4480560" y="0"/>
                </a:cubicBezTo>
                <a:cubicBezTo>
                  <a:pt x="4480546" y="3532"/>
                  <a:pt x="4481771" y="9530"/>
                  <a:pt x="4480560" y="13716"/>
                </a:cubicBezTo>
                <a:cubicBezTo>
                  <a:pt x="4299745" y="8025"/>
                  <a:pt x="4055484" y="54224"/>
                  <a:pt x="3840480" y="13716"/>
                </a:cubicBezTo>
                <a:cubicBezTo>
                  <a:pt x="3665362" y="14404"/>
                  <a:pt x="3548412" y="6532"/>
                  <a:pt x="3290011" y="13716"/>
                </a:cubicBezTo>
                <a:cubicBezTo>
                  <a:pt x="3037450" y="36923"/>
                  <a:pt x="2862123" y="43167"/>
                  <a:pt x="2560320" y="13716"/>
                </a:cubicBezTo>
                <a:cubicBezTo>
                  <a:pt x="2308793" y="7156"/>
                  <a:pt x="2153402" y="-25971"/>
                  <a:pt x="1965046" y="13716"/>
                </a:cubicBezTo>
                <a:cubicBezTo>
                  <a:pt x="1778601" y="25944"/>
                  <a:pt x="1672011" y="23840"/>
                  <a:pt x="1459382" y="13716"/>
                </a:cubicBezTo>
                <a:cubicBezTo>
                  <a:pt x="1212351" y="-9856"/>
                  <a:pt x="906131" y="12859"/>
                  <a:pt x="774497" y="13716"/>
                </a:cubicBezTo>
                <a:cubicBezTo>
                  <a:pt x="636671" y="-47283"/>
                  <a:pt x="331670" y="1705"/>
                  <a:pt x="0" y="13716"/>
                </a:cubicBezTo>
                <a:cubicBezTo>
                  <a:pt x="-561" y="8546"/>
                  <a:pt x="-377" y="61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80560"/>
                      <a:gd name="connsiteY0" fmla="*/ 0 h 13716"/>
                      <a:gd name="connsiteX1" fmla="*/ 595274 w 4480560"/>
                      <a:gd name="connsiteY1" fmla="*/ 0 h 13716"/>
                      <a:gd name="connsiteX2" fmla="*/ 1100938 w 4480560"/>
                      <a:gd name="connsiteY2" fmla="*/ 0 h 13716"/>
                      <a:gd name="connsiteX3" fmla="*/ 1651406 w 4480560"/>
                      <a:gd name="connsiteY3" fmla="*/ 0 h 13716"/>
                      <a:gd name="connsiteX4" fmla="*/ 2336292 w 4480560"/>
                      <a:gd name="connsiteY4" fmla="*/ 0 h 13716"/>
                      <a:gd name="connsiteX5" fmla="*/ 2931566 w 4480560"/>
                      <a:gd name="connsiteY5" fmla="*/ 0 h 13716"/>
                      <a:gd name="connsiteX6" fmla="*/ 3482035 w 4480560"/>
                      <a:gd name="connsiteY6" fmla="*/ 0 h 13716"/>
                      <a:gd name="connsiteX7" fmla="*/ 4480560 w 4480560"/>
                      <a:gd name="connsiteY7" fmla="*/ 0 h 13716"/>
                      <a:gd name="connsiteX8" fmla="*/ 4480560 w 4480560"/>
                      <a:gd name="connsiteY8" fmla="*/ 13716 h 13716"/>
                      <a:gd name="connsiteX9" fmla="*/ 3840480 w 4480560"/>
                      <a:gd name="connsiteY9" fmla="*/ 13716 h 13716"/>
                      <a:gd name="connsiteX10" fmla="*/ 3290011 w 4480560"/>
                      <a:gd name="connsiteY10" fmla="*/ 13716 h 13716"/>
                      <a:gd name="connsiteX11" fmla="*/ 2560320 w 4480560"/>
                      <a:gd name="connsiteY11" fmla="*/ 13716 h 13716"/>
                      <a:gd name="connsiteX12" fmla="*/ 1965046 w 4480560"/>
                      <a:gd name="connsiteY12" fmla="*/ 13716 h 13716"/>
                      <a:gd name="connsiteX13" fmla="*/ 1459382 w 4480560"/>
                      <a:gd name="connsiteY13" fmla="*/ 13716 h 13716"/>
                      <a:gd name="connsiteX14" fmla="*/ 774497 w 4480560"/>
                      <a:gd name="connsiteY14" fmla="*/ 13716 h 13716"/>
                      <a:gd name="connsiteX15" fmla="*/ 0 w 4480560"/>
                      <a:gd name="connsiteY15" fmla="*/ 13716 h 13716"/>
                      <a:gd name="connsiteX16" fmla="*/ 0 w 4480560"/>
                      <a:gd name="connsiteY1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80560" h="13716" fill="none" extrusionOk="0">
                        <a:moveTo>
                          <a:pt x="0" y="0"/>
                        </a:moveTo>
                        <a:cubicBezTo>
                          <a:pt x="267821" y="8731"/>
                          <a:pt x="334105" y="2629"/>
                          <a:pt x="595274" y="0"/>
                        </a:cubicBezTo>
                        <a:cubicBezTo>
                          <a:pt x="856443" y="-2629"/>
                          <a:pt x="863808" y="-13353"/>
                          <a:pt x="1100938" y="0"/>
                        </a:cubicBezTo>
                        <a:cubicBezTo>
                          <a:pt x="1338068" y="13353"/>
                          <a:pt x="1431663" y="-25862"/>
                          <a:pt x="1651406" y="0"/>
                        </a:cubicBezTo>
                        <a:cubicBezTo>
                          <a:pt x="1871149" y="25862"/>
                          <a:pt x="2173163" y="23827"/>
                          <a:pt x="2336292" y="0"/>
                        </a:cubicBezTo>
                        <a:cubicBezTo>
                          <a:pt x="2499421" y="-23827"/>
                          <a:pt x="2720589" y="28148"/>
                          <a:pt x="2931566" y="0"/>
                        </a:cubicBezTo>
                        <a:cubicBezTo>
                          <a:pt x="3142543" y="-28148"/>
                          <a:pt x="3323630" y="27022"/>
                          <a:pt x="3482035" y="0"/>
                        </a:cubicBezTo>
                        <a:cubicBezTo>
                          <a:pt x="3640440" y="-27022"/>
                          <a:pt x="4012110" y="-20118"/>
                          <a:pt x="4480560" y="0"/>
                        </a:cubicBezTo>
                        <a:cubicBezTo>
                          <a:pt x="4480273" y="3379"/>
                          <a:pt x="4480768" y="9289"/>
                          <a:pt x="4480560" y="13716"/>
                        </a:cubicBezTo>
                        <a:cubicBezTo>
                          <a:pt x="4314132" y="10352"/>
                          <a:pt x="4028383" y="32060"/>
                          <a:pt x="3840480" y="13716"/>
                        </a:cubicBezTo>
                        <a:cubicBezTo>
                          <a:pt x="3652577" y="-4628"/>
                          <a:pt x="3547615" y="-1724"/>
                          <a:pt x="3290011" y="13716"/>
                        </a:cubicBezTo>
                        <a:cubicBezTo>
                          <a:pt x="3032407" y="29156"/>
                          <a:pt x="2830268" y="4147"/>
                          <a:pt x="2560320" y="13716"/>
                        </a:cubicBezTo>
                        <a:cubicBezTo>
                          <a:pt x="2290372" y="23285"/>
                          <a:pt x="2147422" y="2156"/>
                          <a:pt x="1965046" y="13716"/>
                        </a:cubicBezTo>
                        <a:cubicBezTo>
                          <a:pt x="1782670" y="25276"/>
                          <a:pt x="1689791" y="36108"/>
                          <a:pt x="1459382" y="13716"/>
                        </a:cubicBezTo>
                        <a:cubicBezTo>
                          <a:pt x="1228973" y="-8676"/>
                          <a:pt x="915486" y="31929"/>
                          <a:pt x="774497" y="13716"/>
                        </a:cubicBezTo>
                        <a:cubicBezTo>
                          <a:pt x="633508" y="-4497"/>
                          <a:pt x="361442" y="-15679"/>
                          <a:pt x="0" y="13716"/>
                        </a:cubicBezTo>
                        <a:cubicBezTo>
                          <a:pt x="-362" y="8190"/>
                          <a:pt x="-434" y="6098"/>
                          <a:pt x="0" y="0"/>
                        </a:cubicBezTo>
                        <a:close/>
                      </a:path>
                      <a:path w="4480560" h="13716" stroke="0" extrusionOk="0">
                        <a:moveTo>
                          <a:pt x="0" y="0"/>
                        </a:moveTo>
                        <a:cubicBezTo>
                          <a:pt x="285465" y="225"/>
                          <a:pt x="322691" y="16223"/>
                          <a:pt x="595274" y="0"/>
                        </a:cubicBezTo>
                        <a:cubicBezTo>
                          <a:pt x="867857" y="-16223"/>
                          <a:pt x="989129" y="-11242"/>
                          <a:pt x="1100938" y="0"/>
                        </a:cubicBezTo>
                        <a:cubicBezTo>
                          <a:pt x="1212747" y="11242"/>
                          <a:pt x="1574350" y="-36410"/>
                          <a:pt x="1830629" y="0"/>
                        </a:cubicBezTo>
                        <a:cubicBezTo>
                          <a:pt x="2086908" y="36410"/>
                          <a:pt x="2180922" y="4645"/>
                          <a:pt x="2425903" y="0"/>
                        </a:cubicBezTo>
                        <a:cubicBezTo>
                          <a:pt x="2670884" y="-4645"/>
                          <a:pt x="2782024" y="22929"/>
                          <a:pt x="3021178" y="0"/>
                        </a:cubicBezTo>
                        <a:cubicBezTo>
                          <a:pt x="3260332" y="-22929"/>
                          <a:pt x="3456982" y="-1586"/>
                          <a:pt x="3750869" y="0"/>
                        </a:cubicBezTo>
                        <a:cubicBezTo>
                          <a:pt x="4044756" y="1586"/>
                          <a:pt x="4302726" y="17043"/>
                          <a:pt x="4480560" y="0"/>
                        </a:cubicBezTo>
                        <a:cubicBezTo>
                          <a:pt x="4480360" y="3832"/>
                          <a:pt x="4481152" y="9314"/>
                          <a:pt x="4480560" y="13716"/>
                        </a:cubicBezTo>
                        <a:cubicBezTo>
                          <a:pt x="4279652" y="-11422"/>
                          <a:pt x="4200762" y="36994"/>
                          <a:pt x="3930091" y="13716"/>
                        </a:cubicBezTo>
                        <a:cubicBezTo>
                          <a:pt x="3659420" y="-9562"/>
                          <a:pt x="3456052" y="17722"/>
                          <a:pt x="3290011" y="13716"/>
                        </a:cubicBezTo>
                        <a:cubicBezTo>
                          <a:pt x="3123970" y="9710"/>
                          <a:pt x="2882392" y="28246"/>
                          <a:pt x="2649931" y="13716"/>
                        </a:cubicBezTo>
                        <a:cubicBezTo>
                          <a:pt x="2417470" y="-814"/>
                          <a:pt x="2238426" y="2765"/>
                          <a:pt x="2054657" y="13716"/>
                        </a:cubicBezTo>
                        <a:cubicBezTo>
                          <a:pt x="1870888" y="24667"/>
                          <a:pt x="1566368" y="40468"/>
                          <a:pt x="1324966" y="13716"/>
                        </a:cubicBezTo>
                        <a:cubicBezTo>
                          <a:pt x="1083564" y="-13036"/>
                          <a:pt x="787410" y="6374"/>
                          <a:pt x="595274" y="13716"/>
                        </a:cubicBezTo>
                        <a:cubicBezTo>
                          <a:pt x="403138" y="21058"/>
                          <a:pt x="169622" y="5927"/>
                          <a:pt x="0" y="13716"/>
                        </a:cubicBezTo>
                        <a:cubicBezTo>
                          <a:pt x="-475" y="8699"/>
                          <a:pt x="-565" y="44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ntertitel 15"/>
          <p:cNvSpPr>
            <a:spLocks noGrp="1"/>
          </p:cNvSpPr>
          <p:nvPr>
            <p:ph type="subTitle" idx="1"/>
          </p:nvPr>
        </p:nvSpPr>
        <p:spPr>
          <a:xfrm>
            <a:off x="3844813" y="1503065"/>
            <a:ext cx="4668251" cy="4480561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285750" lvl="0" indent="-285750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e-DE" sz="1800" kern="100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Systemische Berater*innen bringen sich mit ihren Kompetenzen ein und initiieren eigene Formate</a:t>
            </a:r>
          </a:p>
          <a:p>
            <a:pPr marL="285750" lvl="0" indent="-285750" algn="l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kern="100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Mitglieder sind vor Ort aktiv bei der Gestaltung der sozial-ökologischen Transformation</a:t>
            </a:r>
          </a:p>
          <a:p>
            <a:pPr marL="285750" lvl="0" indent="-285750" algn="l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kern="100" dirty="0">
                <a:solidFill>
                  <a:srgbClr val="0000FF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Repräsentation des Themas und salutogenetische Gestaltung des Wandels in allen Praxisformaten und Settings von Beratung und Therapie</a:t>
            </a:r>
          </a:p>
          <a:p>
            <a:pPr marL="285750" lvl="0" indent="-285750" algn="l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kern="100" dirty="0">
                <a:solidFill>
                  <a:srgbClr val="0000FF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Theorie und Forschung: Promotion von Ansätzen zur Weiterentwicklung umgebungssensibler Ansätze, die über eine rein individuumszentrierte Sichtweise hinausweisen   </a:t>
            </a:r>
            <a:endParaRPr lang="de-DE" sz="1800" kern="100" dirty="0">
              <a:solidFill>
                <a:srgbClr val="0000FF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lvl="0" indent="-285750" algn="l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800" kern="100" dirty="0">
              <a:solidFill>
                <a:srgbClr val="00206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lvl="0" indent="-285750" algn="l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-228600" algn="l" defTabSz="914400">
              <a:buFont typeface="Arial" panose="020B0604020202020204" pitchFamily="34" charset="0"/>
              <a:buChar char="•"/>
              <a:defRPr/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720965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94" name="Rectangle 15393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el 14"/>
          <p:cNvSpPr>
            <a:spLocks noGrp="1"/>
          </p:cNvSpPr>
          <p:nvPr>
            <p:ph type="ctrTitle"/>
          </p:nvPr>
        </p:nvSpPr>
        <p:spPr>
          <a:xfrm>
            <a:off x="617219" y="548640"/>
            <a:ext cx="2700645" cy="54315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 defTabSz="914400">
              <a:spcAft>
                <a:spcPts val="1800"/>
              </a:spcAft>
              <a:defRPr/>
            </a:pPr>
            <a:br>
              <a:rPr lang="de-DE" sz="2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br>
              <a:rPr lang="de-DE" sz="36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r>
              <a:rPr lang="de-DE" sz="3600" dirty="0">
                <a:solidFill>
                  <a:srgbClr val="00808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Denkpapier</a:t>
            </a:r>
            <a:br>
              <a:rPr lang="de-DE" sz="3600" dirty="0">
                <a:solidFill>
                  <a:srgbClr val="00808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r>
              <a:rPr lang="de-DE" sz="3600" dirty="0">
                <a:solidFill>
                  <a:srgbClr val="00808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(3)</a:t>
            </a:r>
            <a:br>
              <a:rPr lang="de-DE" sz="3600" dirty="0">
                <a:solidFill>
                  <a:srgbClr val="00808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br>
              <a:rPr lang="de-DE" sz="3600" dirty="0">
                <a:solidFill>
                  <a:srgbClr val="00808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r>
              <a:rPr lang="de-DE" sz="1800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Vorschlag</a:t>
            </a:r>
            <a:r>
              <a:rPr lang="de-DE" sz="1800" kern="100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zu einer möglichen AGENDA zur Umsetzung des Beschlusses DGSF klimaneutral 2030 </a:t>
            </a:r>
            <a:br>
              <a:rPr lang="de-DE" sz="1800" kern="100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1800" kern="100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(Road </a:t>
            </a:r>
            <a:r>
              <a:rPr lang="de-DE" sz="1800" kern="100" dirty="0" err="1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Map</a:t>
            </a:r>
            <a:r>
              <a:rPr lang="de-DE" sz="1800" kern="100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br>
              <a:rPr lang="de-DE" sz="1800" kern="100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de-DE" sz="3600" dirty="0">
                <a:solidFill>
                  <a:srgbClr val="0000FF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br>
              <a:rPr lang="de-DE" sz="1800" kern="100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de-DE" sz="1800" kern="100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de-D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de-DE" sz="1400" dirty="0">
                <a:solidFill>
                  <a:srgbClr val="00808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br>
              <a:rPr lang="en-US" sz="4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396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830629 w 4480560"/>
              <a:gd name="connsiteY3" fmla="*/ 0 h 13716"/>
              <a:gd name="connsiteX4" fmla="*/ 2425903 w 4480560"/>
              <a:gd name="connsiteY4" fmla="*/ 0 h 13716"/>
              <a:gd name="connsiteX5" fmla="*/ 3021178 w 4480560"/>
              <a:gd name="connsiteY5" fmla="*/ 0 h 13716"/>
              <a:gd name="connsiteX6" fmla="*/ 3750869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930091 w 4480560"/>
              <a:gd name="connsiteY9" fmla="*/ 13716 h 13716"/>
              <a:gd name="connsiteX10" fmla="*/ 3290011 w 4480560"/>
              <a:gd name="connsiteY10" fmla="*/ 13716 h 13716"/>
              <a:gd name="connsiteX11" fmla="*/ 2649931 w 4480560"/>
              <a:gd name="connsiteY11" fmla="*/ 13716 h 13716"/>
              <a:gd name="connsiteX12" fmla="*/ 2054657 w 4480560"/>
              <a:gd name="connsiteY12" fmla="*/ 13716 h 13716"/>
              <a:gd name="connsiteX13" fmla="*/ 1324966 w 4480560"/>
              <a:gd name="connsiteY13" fmla="*/ 13716 h 13716"/>
              <a:gd name="connsiteX14" fmla="*/ 595274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574" y="14606"/>
                  <a:pt x="338605" y="-40"/>
                  <a:pt x="595274" y="0"/>
                </a:cubicBezTo>
                <a:cubicBezTo>
                  <a:pt x="856171" y="-2198"/>
                  <a:pt x="863435" y="-13333"/>
                  <a:pt x="1100938" y="0"/>
                </a:cubicBezTo>
                <a:cubicBezTo>
                  <a:pt x="1340270" y="17713"/>
                  <a:pt x="1418448" y="-18893"/>
                  <a:pt x="1651406" y="0"/>
                </a:cubicBezTo>
                <a:cubicBezTo>
                  <a:pt x="1875387" y="1627"/>
                  <a:pt x="2153037" y="22688"/>
                  <a:pt x="2336292" y="0"/>
                </a:cubicBezTo>
                <a:cubicBezTo>
                  <a:pt x="2522206" y="-4211"/>
                  <a:pt x="2718333" y="34959"/>
                  <a:pt x="2931566" y="0"/>
                </a:cubicBezTo>
                <a:cubicBezTo>
                  <a:pt x="3137043" y="-17106"/>
                  <a:pt x="3304331" y="1415"/>
                  <a:pt x="3482035" y="0"/>
                </a:cubicBezTo>
                <a:cubicBezTo>
                  <a:pt x="3649837" y="-24078"/>
                  <a:pt x="4010577" y="-51921"/>
                  <a:pt x="4480560" y="0"/>
                </a:cubicBezTo>
                <a:cubicBezTo>
                  <a:pt x="4480642" y="3611"/>
                  <a:pt x="4480510" y="9346"/>
                  <a:pt x="4480560" y="13716"/>
                </a:cubicBezTo>
                <a:cubicBezTo>
                  <a:pt x="4305601" y="36948"/>
                  <a:pt x="4025154" y="21890"/>
                  <a:pt x="3840480" y="13716"/>
                </a:cubicBezTo>
                <a:cubicBezTo>
                  <a:pt x="3668919" y="-16903"/>
                  <a:pt x="3556555" y="-17246"/>
                  <a:pt x="3290011" y="13716"/>
                </a:cubicBezTo>
                <a:cubicBezTo>
                  <a:pt x="2991827" y="13600"/>
                  <a:pt x="2862038" y="-27094"/>
                  <a:pt x="2560320" y="13716"/>
                </a:cubicBezTo>
                <a:cubicBezTo>
                  <a:pt x="2273396" y="32804"/>
                  <a:pt x="2159701" y="35426"/>
                  <a:pt x="1965046" y="13716"/>
                </a:cubicBezTo>
                <a:cubicBezTo>
                  <a:pt x="1785994" y="24616"/>
                  <a:pt x="1686680" y="47748"/>
                  <a:pt x="1459382" y="13716"/>
                </a:cubicBezTo>
                <a:cubicBezTo>
                  <a:pt x="1260610" y="398"/>
                  <a:pt x="913962" y="26960"/>
                  <a:pt x="774497" y="13716"/>
                </a:cubicBezTo>
                <a:cubicBezTo>
                  <a:pt x="689426" y="-2719"/>
                  <a:pt x="378264" y="1751"/>
                  <a:pt x="0" y="13716"/>
                </a:cubicBezTo>
                <a:cubicBezTo>
                  <a:pt x="-173" y="8371"/>
                  <a:pt x="-387" y="6213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90844" y="5546"/>
                  <a:pt x="318443" y="10543"/>
                  <a:pt x="595274" y="0"/>
                </a:cubicBezTo>
                <a:cubicBezTo>
                  <a:pt x="862223" y="-10630"/>
                  <a:pt x="1008164" y="-6970"/>
                  <a:pt x="1100938" y="0"/>
                </a:cubicBezTo>
                <a:cubicBezTo>
                  <a:pt x="1231751" y="-9052"/>
                  <a:pt x="1563421" y="-55931"/>
                  <a:pt x="1830629" y="0"/>
                </a:cubicBezTo>
                <a:cubicBezTo>
                  <a:pt x="2081843" y="38764"/>
                  <a:pt x="2181743" y="16966"/>
                  <a:pt x="2425903" y="0"/>
                </a:cubicBezTo>
                <a:cubicBezTo>
                  <a:pt x="2657412" y="-20059"/>
                  <a:pt x="2795431" y="8423"/>
                  <a:pt x="3021178" y="0"/>
                </a:cubicBezTo>
                <a:cubicBezTo>
                  <a:pt x="3275119" y="-4749"/>
                  <a:pt x="3480943" y="2522"/>
                  <a:pt x="3750869" y="0"/>
                </a:cubicBezTo>
                <a:cubicBezTo>
                  <a:pt x="4005211" y="16055"/>
                  <a:pt x="4302144" y="-2969"/>
                  <a:pt x="4480560" y="0"/>
                </a:cubicBezTo>
                <a:cubicBezTo>
                  <a:pt x="4480397" y="3458"/>
                  <a:pt x="4481383" y="8632"/>
                  <a:pt x="4480560" y="13716"/>
                </a:cubicBezTo>
                <a:cubicBezTo>
                  <a:pt x="4261480" y="-10003"/>
                  <a:pt x="4206199" y="28529"/>
                  <a:pt x="3930091" y="13716"/>
                </a:cubicBezTo>
                <a:cubicBezTo>
                  <a:pt x="3666932" y="-15474"/>
                  <a:pt x="3493645" y="14804"/>
                  <a:pt x="3290011" y="13716"/>
                </a:cubicBezTo>
                <a:cubicBezTo>
                  <a:pt x="3137078" y="-41032"/>
                  <a:pt x="2894690" y="-17948"/>
                  <a:pt x="2649931" y="13716"/>
                </a:cubicBezTo>
                <a:cubicBezTo>
                  <a:pt x="2413020" y="21294"/>
                  <a:pt x="2225991" y="-10559"/>
                  <a:pt x="2054657" y="13716"/>
                </a:cubicBezTo>
                <a:cubicBezTo>
                  <a:pt x="1886877" y="37541"/>
                  <a:pt x="1548763" y="45390"/>
                  <a:pt x="1324966" y="13716"/>
                </a:cubicBezTo>
                <a:cubicBezTo>
                  <a:pt x="1040995" y="1897"/>
                  <a:pt x="786929" y="-17655"/>
                  <a:pt x="595274" y="13716"/>
                </a:cubicBezTo>
                <a:cubicBezTo>
                  <a:pt x="371401" y="32831"/>
                  <a:pt x="168483" y="23167"/>
                  <a:pt x="0" y="13716"/>
                </a:cubicBezTo>
                <a:cubicBezTo>
                  <a:pt x="-740" y="8467"/>
                  <a:pt x="-279" y="4434"/>
                  <a:pt x="0" y="0"/>
                </a:cubicBezTo>
                <a:close/>
              </a:path>
              <a:path w="4480560" h="13716" fill="none" stroke="0" extrusionOk="0">
                <a:moveTo>
                  <a:pt x="0" y="0"/>
                </a:moveTo>
                <a:cubicBezTo>
                  <a:pt x="254633" y="596"/>
                  <a:pt x="318854" y="8353"/>
                  <a:pt x="595274" y="0"/>
                </a:cubicBezTo>
                <a:cubicBezTo>
                  <a:pt x="857042" y="-2503"/>
                  <a:pt x="863005" y="-13327"/>
                  <a:pt x="1100938" y="0"/>
                </a:cubicBezTo>
                <a:cubicBezTo>
                  <a:pt x="1322315" y="28736"/>
                  <a:pt x="1429801" y="-15572"/>
                  <a:pt x="1651406" y="0"/>
                </a:cubicBezTo>
                <a:cubicBezTo>
                  <a:pt x="1861310" y="20479"/>
                  <a:pt x="2199002" y="36173"/>
                  <a:pt x="2336292" y="0"/>
                </a:cubicBezTo>
                <a:cubicBezTo>
                  <a:pt x="2504451" y="-23230"/>
                  <a:pt x="2735943" y="-3451"/>
                  <a:pt x="2931566" y="0"/>
                </a:cubicBezTo>
                <a:cubicBezTo>
                  <a:pt x="3109081" y="-33272"/>
                  <a:pt x="3310374" y="39503"/>
                  <a:pt x="3482035" y="0"/>
                </a:cubicBezTo>
                <a:cubicBezTo>
                  <a:pt x="3630968" y="-117346"/>
                  <a:pt x="3975789" y="30358"/>
                  <a:pt x="4480560" y="0"/>
                </a:cubicBezTo>
                <a:cubicBezTo>
                  <a:pt x="4480546" y="3532"/>
                  <a:pt x="4481771" y="9530"/>
                  <a:pt x="4480560" y="13716"/>
                </a:cubicBezTo>
                <a:cubicBezTo>
                  <a:pt x="4299745" y="8025"/>
                  <a:pt x="4055484" y="54224"/>
                  <a:pt x="3840480" y="13716"/>
                </a:cubicBezTo>
                <a:cubicBezTo>
                  <a:pt x="3665362" y="14404"/>
                  <a:pt x="3548412" y="6532"/>
                  <a:pt x="3290011" y="13716"/>
                </a:cubicBezTo>
                <a:cubicBezTo>
                  <a:pt x="3037450" y="36923"/>
                  <a:pt x="2862123" y="43167"/>
                  <a:pt x="2560320" y="13716"/>
                </a:cubicBezTo>
                <a:cubicBezTo>
                  <a:pt x="2308793" y="7156"/>
                  <a:pt x="2153402" y="-25971"/>
                  <a:pt x="1965046" y="13716"/>
                </a:cubicBezTo>
                <a:cubicBezTo>
                  <a:pt x="1778601" y="25944"/>
                  <a:pt x="1672011" y="23840"/>
                  <a:pt x="1459382" y="13716"/>
                </a:cubicBezTo>
                <a:cubicBezTo>
                  <a:pt x="1212351" y="-9856"/>
                  <a:pt x="906131" y="12859"/>
                  <a:pt x="774497" y="13716"/>
                </a:cubicBezTo>
                <a:cubicBezTo>
                  <a:pt x="636671" y="-47283"/>
                  <a:pt x="331670" y="1705"/>
                  <a:pt x="0" y="13716"/>
                </a:cubicBezTo>
                <a:cubicBezTo>
                  <a:pt x="-561" y="8546"/>
                  <a:pt x="-377" y="61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80560"/>
                      <a:gd name="connsiteY0" fmla="*/ 0 h 13716"/>
                      <a:gd name="connsiteX1" fmla="*/ 595274 w 4480560"/>
                      <a:gd name="connsiteY1" fmla="*/ 0 h 13716"/>
                      <a:gd name="connsiteX2" fmla="*/ 1100938 w 4480560"/>
                      <a:gd name="connsiteY2" fmla="*/ 0 h 13716"/>
                      <a:gd name="connsiteX3" fmla="*/ 1651406 w 4480560"/>
                      <a:gd name="connsiteY3" fmla="*/ 0 h 13716"/>
                      <a:gd name="connsiteX4" fmla="*/ 2336292 w 4480560"/>
                      <a:gd name="connsiteY4" fmla="*/ 0 h 13716"/>
                      <a:gd name="connsiteX5" fmla="*/ 2931566 w 4480560"/>
                      <a:gd name="connsiteY5" fmla="*/ 0 h 13716"/>
                      <a:gd name="connsiteX6" fmla="*/ 3482035 w 4480560"/>
                      <a:gd name="connsiteY6" fmla="*/ 0 h 13716"/>
                      <a:gd name="connsiteX7" fmla="*/ 4480560 w 4480560"/>
                      <a:gd name="connsiteY7" fmla="*/ 0 h 13716"/>
                      <a:gd name="connsiteX8" fmla="*/ 4480560 w 4480560"/>
                      <a:gd name="connsiteY8" fmla="*/ 13716 h 13716"/>
                      <a:gd name="connsiteX9" fmla="*/ 3840480 w 4480560"/>
                      <a:gd name="connsiteY9" fmla="*/ 13716 h 13716"/>
                      <a:gd name="connsiteX10" fmla="*/ 3290011 w 4480560"/>
                      <a:gd name="connsiteY10" fmla="*/ 13716 h 13716"/>
                      <a:gd name="connsiteX11" fmla="*/ 2560320 w 4480560"/>
                      <a:gd name="connsiteY11" fmla="*/ 13716 h 13716"/>
                      <a:gd name="connsiteX12" fmla="*/ 1965046 w 4480560"/>
                      <a:gd name="connsiteY12" fmla="*/ 13716 h 13716"/>
                      <a:gd name="connsiteX13" fmla="*/ 1459382 w 4480560"/>
                      <a:gd name="connsiteY13" fmla="*/ 13716 h 13716"/>
                      <a:gd name="connsiteX14" fmla="*/ 774497 w 4480560"/>
                      <a:gd name="connsiteY14" fmla="*/ 13716 h 13716"/>
                      <a:gd name="connsiteX15" fmla="*/ 0 w 4480560"/>
                      <a:gd name="connsiteY15" fmla="*/ 13716 h 13716"/>
                      <a:gd name="connsiteX16" fmla="*/ 0 w 4480560"/>
                      <a:gd name="connsiteY1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80560" h="13716" fill="none" extrusionOk="0">
                        <a:moveTo>
                          <a:pt x="0" y="0"/>
                        </a:moveTo>
                        <a:cubicBezTo>
                          <a:pt x="267821" y="8731"/>
                          <a:pt x="334105" y="2629"/>
                          <a:pt x="595274" y="0"/>
                        </a:cubicBezTo>
                        <a:cubicBezTo>
                          <a:pt x="856443" y="-2629"/>
                          <a:pt x="863808" y="-13353"/>
                          <a:pt x="1100938" y="0"/>
                        </a:cubicBezTo>
                        <a:cubicBezTo>
                          <a:pt x="1338068" y="13353"/>
                          <a:pt x="1431663" y="-25862"/>
                          <a:pt x="1651406" y="0"/>
                        </a:cubicBezTo>
                        <a:cubicBezTo>
                          <a:pt x="1871149" y="25862"/>
                          <a:pt x="2173163" y="23827"/>
                          <a:pt x="2336292" y="0"/>
                        </a:cubicBezTo>
                        <a:cubicBezTo>
                          <a:pt x="2499421" y="-23827"/>
                          <a:pt x="2720589" y="28148"/>
                          <a:pt x="2931566" y="0"/>
                        </a:cubicBezTo>
                        <a:cubicBezTo>
                          <a:pt x="3142543" y="-28148"/>
                          <a:pt x="3323630" y="27022"/>
                          <a:pt x="3482035" y="0"/>
                        </a:cubicBezTo>
                        <a:cubicBezTo>
                          <a:pt x="3640440" y="-27022"/>
                          <a:pt x="4012110" y="-20118"/>
                          <a:pt x="4480560" y="0"/>
                        </a:cubicBezTo>
                        <a:cubicBezTo>
                          <a:pt x="4480273" y="3379"/>
                          <a:pt x="4480768" y="9289"/>
                          <a:pt x="4480560" y="13716"/>
                        </a:cubicBezTo>
                        <a:cubicBezTo>
                          <a:pt x="4314132" y="10352"/>
                          <a:pt x="4028383" y="32060"/>
                          <a:pt x="3840480" y="13716"/>
                        </a:cubicBezTo>
                        <a:cubicBezTo>
                          <a:pt x="3652577" y="-4628"/>
                          <a:pt x="3547615" y="-1724"/>
                          <a:pt x="3290011" y="13716"/>
                        </a:cubicBezTo>
                        <a:cubicBezTo>
                          <a:pt x="3032407" y="29156"/>
                          <a:pt x="2830268" y="4147"/>
                          <a:pt x="2560320" y="13716"/>
                        </a:cubicBezTo>
                        <a:cubicBezTo>
                          <a:pt x="2290372" y="23285"/>
                          <a:pt x="2147422" y="2156"/>
                          <a:pt x="1965046" y="13716"/>
                        </a:cubicBezTo>
                        <a:cubicBezTo>
                          <a:pt x="1782670" y="25276"/>
                          <a:pt x="1689791" y="36108"/>
                          <a:pt x="1459382" y="13716"/>
                        </a:cubicBezTo>
                        <a:cubicBezTo>
                          <a:pt x="1228973" y="-8676"/>
                          <a:pt x="915486" y="31929"/>
                          <a:pt x="774497" y="13716"/>
                        </a:cubicBezTo>
                        <a:cubicBezTo>
                          <a:pt x="633508" y="-4497"/>
                          <a:pt x="361442" y="-15679"/>
                          <a:pt x="0" y="13716"/>
                        </a:cubicBezTo>
                        <a:cubicBezTo>
                          <a:pt x="-362" y="8190"/>
                          <a:pt x="-434" y="6098"/>
                          <a:pt x="0" y="0"/>
                        </a:cubicBezTo>
                        <a:close/>
                      </a:path>
                      <a:path w="4480560" h="13716" stroke="0" extrusionOk="0">
                        <a:moveTo>
                          <a:pt x="0" y="0"/>
                        </a:moveTo>
                        <a:cubicBezTo>
                          <a:pt x="285465" y="225"/>
                          <a:pt x="322691" y="16223"/>
                          <a:pt x="595274" y="0"/>
                        </a:cubicBezTo>
                        <a:cubicBezTo>
                          <a:pt x="867857" y="-16223"/>
                          <a:pt x="989129" y="-11242"/>
                          <a:pt x="1100938" y="0"/>
                        </a:cubicBezTo>
                        <a:cubicBezTo>
                          <a:pt x="1212747" y="11242"/>
                          <a:pt x="1574350" y="-36410"/>
                          <a:pt x="1830629" y="0"/>
                        </a:cubicBezTo>
                        <a:cubicBezTo>
                          <a:pt x="2086908" y="36410"/>
                          <a:pt x="2180922" y="4645"/>
                          <a:pt x="2425903" y="0"/>
                        </a:cubicBezTo>
                        <a:cubicBezTo>
                          <a:pt x="2670884" y="-4645"/>
                          <a:pt x="2782024" y="22929"/>
                          <a:pt x="3021178" y="0"/>
                        </a:cubicBezTo>
                        <a:cubicBezTo>
                          <a:pt x="3260332" y="-22929"/>
                          <a:pt x="3456982" y="-1586"/>
                          <a:pt x="3750869" y="0"/>
                        </a:cubicBezTo>
                        <a:cubicBezTo>
                          <a:pt x="4044756" y="1586"/>
                          <a:pt x="4302726" y="17043"/>
                          <a:pt x="4480560" y="0"/>
                        </a:cubicBezTo>
                        <a:cubicBezTo>
                          <a:pt x="4480360" y="3832"/>
                          <a:pt x="4481152" y="9314"/>
                          <a:pt x="4480560" y="13716"/>
                        </a:cubicBezTo>
                        <a:cubicBezTo>
                          <a:pt x="4279652" y="-11422"/>
                          <a:pt x="4200762" y="36994"/>
                          <a:pt x="3930091" y="13716"/>
                        </a:cubicBezTo>
                        <a:cubicBezTo>
                          <a:pt x="3659420" y="-9562"/>
                          <a:pt x="3456052" y="17722"/>
                          <a:pt x="3290011" y="13716"/>
                        </a:cubicBezTo>
                        <a:cubicBezTo>
                          <a:pt x="3123970" y="9710"/>
                          <a:pt x="2882392" y="28246"/>
                          <a:pt x="2649931" y="13716"/>
                        </a:cubicBezTo>
                        <a:cubicBezTo>
                          <a:pt x="2417470" y="-814"/>
                          <a:pt x="2238426" y="2765"/>
                          <a:pt x="2054657" y="13716"/>
                        </a:cubicBezTo>
                        <a:cubicBezTo>
                          <a:pt x="1870888" y="24667"/>
                          <a:pt x="1566368" y="40468"/>
                          <a:pt x="1324966" y="13716"/>
                        </a:cubicBezTo>
                        <a:cubicBezTo>
                          <a:pt x="1083564" y="-13036"/>
                          <a:pt x="787410" y="6374"/>
                          <a:pt x="595274" y="13716"/>
                        </a:cubicBezTo>
                        <a:cubicBezTo>
                          <a:pt x="403138" y="21058"/>
                          <a:pt x="169622" y="5927"/>
                          <a:pt x="0" y="13716"/>
                        </a:cubicBezTo>
                        <a:cubicBezTo>
                          <a:pt x="-475" y="8699"/>
                          <a:pt x="-565" y="44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ntertitel 15"/>
          <p:cNvSpPr>
            <a:spLocks noGrp="1"/>
          </p:cNvSpPr>
          <p:nvPr>
            <p:ph type="subTitle" idx="1"/>
          </p:nvPr>
        </p:nvSpPr>
        <p:spPr>
          <a:xfrm>
            <a:off x="3844813" y="548640"/>
            <a:ext cx="4668251" cy="6086621"/>
          </a:xfr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285750" indent="-285750" algn="l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1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2024</a:t>
            </a:r>
            <a:r>
              <a:rPr lang="de-DE" sz="1800" b="1" kern="100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- </a:t>
            </a:r>
            <a:r>
              <a:rPr lang="de-DE" sz="1800" kern="100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Installierung einer Steuergruppe (06/24))</a:t>
            </a:r>
            <a:br>
              <a:rPr lang="de-DE" sz="1800" kern="100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1800" kern="100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Entwicklung eines Rahmenkonzepts (10/24)</a:t>
            </a:r>
            <a:br>
              <a:rPr lang="de-DE" sz="1800" kern="100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1800" kern="100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Ausarbeitung einer „Road </a:t>
            </a:r>
            <a:r>
              <a:rPr lang="de-DE" sz="1800" kern="100" dirty="0" err="1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Map</a:t>
            </a:r>
            <a:r>
              <a:rPr lang="de-DE" sz="1800" kern="100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  2025 – 2026 (12/24)</a:t>
            </a:r>
          </a:p>
          <a:p>
            <a:pPr marL="285750" indent="-285750" algn="l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1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2025</a:t>
            </a:r>
            <a:r>
              <a:rPr lang="de-DE" b="1" kern="100" dirty="0">
                <a:solidFill>
                  <a:srgbClr val="0000FF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- </a:t>
            </a:r>
            <a:r>
              <a:rPr lang="de-DE" sz="1800" kern="100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Berechnung der eigenen Emissionen in 2024 (03/25)</a:t>
            </a:r>
            <a:br>
              <a:rPr lang="de-DE" sz="1800" kern="100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1800" kern="100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Generelle Erfassung der durch DGSF ausgelösten Emissionen (05/25)</a:t>
            </a:r>
            <a:br>
              <a:rPr lang="de-DE" sz="1800" kern="100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1800" kern="100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Beauftragung eines Beratungs-Unternehmens zur Erstellung von Klima-Bilanzen und Plänen zur Klimaneutralität (06/25)</a:t>
            </a:r>
            <a:br>
              <a:rPr lang="de-DE" sz="1800" kern="100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1800" kern="100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Erstellung eines Nachhaltigkeits-Berichts (12/25)</a:t>
            </a:r>
          </a:p>
          <a:p>
            <a:pPr marL="285750" indent="-285750" algn="l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b="1" kern="100" dirty="0">
                <a:solidFill>
                  <a:srgbClr val="C0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b="1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2026</a:t>
            </a:r>
            <a:r>
              <a:rPr lang="de-DE" b="1" kern="100" dirty="0">
                <a:solidFill>
                  <a:srgbClr val="C0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b="1" kern="100" dirty="0">
                <a:solidFill>
                  <a:srgbClr val="0000FF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de-DE" sz="1800" kern="100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Entwicklung eines Nachhaltigkeits-Konzepts für Institute und Mitglieds-Einrichtungen (04/26)</a:t>
            </a:r>
            <a:br>
              <a:rPr lang="de-DE" sz="1800" kern="100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1800" kern="100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Maßnahmenplan des Verbands zur Reduktion von Emissionen (06/26)</a:t>
            </a:r>
            <a:br>
              <a:rPr lang="de-DE" sz="1800" kern="100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1800" kern="100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Vorbereitung eines Transformations-Kongresses 2027  (07/26)</a:t>
            </a:r>
            <a:br>
              <a:rPr lang="de-DE" sz="1800" kern="100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1800" kern="100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Entscheidung für ein kontinuierliches an CSRD angelehntes Berichts-Format der Nachhaltigkeit (09/26)</a:t>
            </a:r>
          </a:p>
          <a:p>
            <a:pPr marL="285750" indent="-285750" algn="l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1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2027</a:t>
            </a:r>
            <a:r>
              <a:rPr lang="de-DE" b="1" kern="100" dirty="0">
                <a:solidFill>
                  <a:srgbClr val="0000FF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- </a:t>
            </a:r>
            <a:r>
              <a:rPr lang="de-DE" sz="1800" kern="100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Fortschreibung der Road </a:t>
            </a:r>
            <a:r>
              <a:rPr lang="de-DE" sz="1800" kern="100" dirty="0" err="1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Map</a:t>
            </a:r>
            <a:r>
              <a:rPr lang="de-DE" sz="1800" kern="100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2028 – 2030</a:t>
            </a:r>
            <a:endParaRPr lang="en-US" sz="13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864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de-DE" sz="3400" dirty="0">
                <a:solidFill>
                  <a:srgbClr val="004080"/>
                </a:solidFill>
                <a:latin typeface="Comic Sans MS" panose="030F0902030302020204" pitchFamily="66" charset="0"/>
              </a:rPr>
              <a:t>Big Picture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4270-6963-1049-B588-67D2B37B103A}" type="datetime1">
              <a:rPr lang="de-DE" smtClean="0"/>
              <a:pPr/>
              <a:t>25.03.24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www.janbleckwedel.de</a:t>
            </a: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A7C8-4D13-2A4D-A384-1A9CAE6DB87D}" type="slidenum">
              <a:rPr lang="de-DE" smtClean="0"/>
              <a:pPr/>
              <a:t>22</a:t>
            </a:fld>
            <a:endParaRPr lang="de-DE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C436DED9-5EBA-C04F-A411-140E8117BBE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22724" y="1527175"/>
            <a:ext cx="4662039" cy="4572000"/>
          </a:xfrm>
        </p:spPr>
      </p:pic>
    </p:spTree>
    <p:extLst>
      <p:ext uri="{BB962C8B-B14F-4D97-AF65-F5344CB8AC3E}">
        <p14:creationId xmlns:p14="http://schemas.microsoft.com/office/powerpoint/2010/main" val="4271862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04873"/>
          </a:xfrm>
        </p:spPr>
        <p:txBody>
          <a:bodyPr>
            <a:noAutofit/>
          </a:bodyPr>
          <a:lstStyle/>
          <a:p>
            <a:pPr algn="ctr"/>
            <a:r>
              <a:rPr lang="de-DE" sz="2800" dirty="0">
                <a:solidFill>
                  <a:srgbClr val="004080"/>
                </a:solidFill>
                <a:latin typeface="Comic Sans MS" panose="030F0902030302020204" pitchFamily="66" charset="0"/>
              </a:rPr>
              <a:t>Zwei Logiken – wie wollen wir unterwegs sein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4270-6963-1049-B588-67D2B37B103A}" type="datetime1">
              <a:rPr lang="de-DE" smtClean="0"/>
              <a:pPr/>
              <a:t>25.03.24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www.janbleckwedel.de</a:t>
            </a: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A7C8-4D13-2A4D-A384-1A9CAE6DB87D}" type="slidenum">
              <a:rPr lang="de-DE" smtClean="0"/>
              <a:pPr/>
              <a:t>23</a:t>
            </a:fld>
            <a:endParaRPr lang="de-DE"/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F56E9ED3-400E-D1EF-B810-6E7015B2A3DE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16512516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feld 12">
            <a:extLst>
              <a:ext uri="{FF2B5EF4-FFF2-40B4-BE49-F238E27FC236}">
                <a16:creationId xmlns:a16="http://schemas.microsoft.com/office/drawing/2014/main" id="{D04E2F1C-3CDA-A23A-AE1C-29B47F37CA43}"/>
              </a:ext>
            </a:extLst>
          </p:cNvPr>
          <p:cNvSpPr txBox="1"/>
          <p:nvPr/>
        </p:nvSpPr>
        <p:spPr>
          <a:xfrm>
            <a:off x="6657279" y="2252547"/>
            <a:ext cx="1694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C00000"/>
                </a:solidFill>
              </a:rPr>
              <a:t>Radikale Konkurrenz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0057B57-32E6-C3EA-F89A-767F87AC5B2A}"/>
              </a:ext>
            </a:extLst>
          </p:cNvPr>
          <p:cNvSpPr txBox="1"/>
          <p:nvPr/>
        </p:nvSpPr>
        <p:spPr>
          <a:xfrm>
            <a:off x="556632" y="4684494"/>
            <a:ext cx="1694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C00000"/>
                </a:solidFill>
              </a:rPr>
              <a:t>Permanente Steigerung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CA1C76F-92DB-BFC2-5947-8ED1FA37F1BB}"/>
              </a:ext>
            </a:extLst>
          </p:cNvPr>
          <p:cNvSpPr txBox="1"/>
          <p:nvPr/>
        </p:nvSpPr>
        <p:spPr>
          <a:xfrm>
            <a:off x="6567139" y="4684494"/>
            <a:ext cx="1694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C00000"/>
                </a:solidFill>
              </a:rPr>
              <a:t>Einseitige Dominanz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2A52B5D-0E48-DC8E-DA13-72FC6C276259}"/>
              </a:ext>
            </a:extLst>
          </p:cNvPr>
          <p:cNvSpPr txBox="1"/>
          <p:nvPr/>
        </p:nvSpPr>
        <p:spPr>
          <a:xfrm>
            <a:off x="628650" y="2283310"/>
            <a:ext cx="1694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C00000"/>
                </a:solidFill>
              </a:rPr>
              <a:t>Schrankenlose Expansion</a:t>
            </a:r>
          </a:p>
        </p:txBody>
      </p:sp>
    </p:spTree>
    <p:extLst>
      <p:ext uri="{BB962C8B-B14F-4D97-AF65-F5344CB8AC3E}">
        <p14:creationId xmlns:p14="http://schemas.microsoft.com/office/powerpoint/2010/main" val="415863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3" grpId="0"/>
      <p:bldP spid="14" grpId="0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4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643467"/>
            <a:ext cx="9143999" cy="744836"/>
          </a:xfr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Gemeinwohlorientierung</a:t>
            </a:r>
          </a:p>
        </p:txBody>
      </p:sp>
      <p:pic>
        <p:nvPicPr>
          <p:cNvPr id="10" name="Inhaltsplatzhalter 9" descr="Ein Bild, das Text, Screenshot, Schrift, Zahl enthält.&#10;&#10;Automatisch generierte Beschreibung">
            <a:extLst>
              <a:ext uri="{FF2B5EF4-FFF2-40B4-BE49-F238E27FC236}">
                <a16:creationId xmlns:a16="http://schemas.microsoft.com/office/drawing/2014/main" id="{163A57A9-A5A0-B5A6-AADF-F11800FB8E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328" y="1675227"/>
            <a:ext cx="7777343" cy="4394199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E204270-6963-1049-B588-67D2B37B103A}" type="datetime1">
              <a:rPr lang="en-US" sz="1200" smtClean="0"/>
              <a:pPr>
                <a:spcAft>
                  <a:spcPts val="600"/>
                </a:spcAft>
              </a:pPr>
              <a:t>3/25/24</a:t>
            </a:fld>
            <a:endParaRPr lang="en-US" sz="12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www.janbleckwedel.de</a:t>
            </a:r>
          </a:p>
          <a:p>
            <a:pPr>
              <a:spcAft>
                <a:spcPts val="600"/>
              </a:spcAft>
            </a:pPr>
            <a:endParaRPr lang="en-US" sz="12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F3EA7C8-4D13-2A4D-A384-1A9CAE6DB87D}" type="slidenum">
              <a:rPr lang="en-US" sz="1200" smtClean="0"/>
              <a:pPr>
                <a:spcAft>
                  <a:spcPts val="600"/>
                </a:spcAft>
              </a:pPr>
              <a:t>24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0754224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ctrTitle"/>
          </p:nvPr>
        </p:nvSpPr>
        <p:spPr>
          <a:xfrm>
            <a:off x="2298701" y="261736"/>
            <a:ext cx="6287604" cy="51296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l" defTabSz="914400">
              <a:spcAft>
                <a:spcPts val="1800"/>
              </a:spcAft>
              <a:defRPr/>
            </a:pPr>
            <a:r>
              <a:rPr lang="en-US" sz="1800" b="1" dirty="0" err="1">
                <a:solidFill>
                  <a:srgbClr val="0000FF"/>
                </a:solidFill>
                <a:latin typeface="Comic Sans MS" panose="030F0902030302020204" pitchFamily="66" charset="0"/>
              </a:rPr>
              <a:t>Hilfreiche</a:t>
            </a:r>
            <a:r>
              <a:rPr lang="en-US" sz="1800" b="1" dirty="0">
                <a:solidFill>
                  <a:srgbClr val="0000FF"/>
                </a:solidFill>
                <a:latin typeface="Comic Sans MS" panose="030F0902030302020204" pitchFamily="66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omic Sans MS" panose="030F0902030302020204" pitchFamily="66" charset="0"/>
              </a:rPr>
              <a:t>Haltungen</a:t>
            </a:r>
            <a:r>
              <a:rPr lang="en-US" sz="1800" b="1" dirty="0">
                <a:solidFill>
                  <a:srgbClr val="0000FF"/>
                </a:solidFill>
                <a:latin typeface="Comic Sans MS" panose="030F0902030302020204" pitchFamily="66" charset="0"/>
              </a:rPr>
              <a:t> - </a:t>
            </a:r>
            <a:r>
              <a:rPr lang="en-US" sz="1800" b="1" dirty="0" err="1">
                <a:solidFill>
                  <a:srgbClr val="0000FF"/>
                </a:solidFill>
                <a:latin typeface="Comic Sans MS" panose="030F0902030302020204" pitchFamily="66" charset="0"/>
              </a:rPr>
              <a:t>Merksätze</a:t>
            </a:r>
            <a:r>
              <a:rPr lang="en-US" sz="1800" b="1" dirty="0">
                <a:solidFill>
                  <a:srgbClr val="0000FF"/>
                </a:solidFill>
                <a:latin typeface="Comic Sans MS" panose="030F0902030302020204" pitchFamily="66" charset="0"/>
              </a:rPr>
              <a:t> für </a:t>
            </a:r>
            <a:r>
              <a:rPr lang="en-US" sz="1800" b="1" dirty="0" err="1">
                <a:solidFill>
                  <a:srgbClr val="0000FF"/>
                </a:solidFill>
                <a:latin typeface="Comic Sans MS" panose="030F0902030302020204" pitchFamily="66" charset="0"/>
              </a:rPr>
              <a:t>Aktivisten</a:t>
            </a:r>
            <a:br>
              <a:rPr lang="en-US" sz="1800" b="1" dirty="0">
                <a:latin typeface="Comic Sans MS" panose="030F0902030302020204" pitchFamily="66" charset="0"/>
              </a:rPr>
            </a:br>
            <a:r>
              <a:rPr lang="en-US" sz="1050" b="1" dirty="0">
                <a:solidFill>
                  <a:srgbClr val="0070C0"/>
                </a:solidFill>
                <a:latin typeface="Comic Sans MS" panose="030F0902030302020204" pitchFamily="66" charset="0"/>
              </a:rPr>
              <a:t>(</a:t>
            </a:r>
            <a:r>
              <a:rPr lang="en-US" sz="1050" i="1" dirty="0">
                <a:solidFill>
                  <a:srgbClr val="0070C0"/>
                </a:solidFill>
                <a:latin typeface="Comic Sans MS" panose="030F0902030302020204" pitchFamily="66" charset="0"/>
              </a:rPr>
              <a:t>Ulrich Fellmeth)</a:t>
            </a:r>
            <a:r>
              <a:rPr lang="en-US" sz="1050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  <a:br>
              <a:rPr lang="en-US" sz="1800" dirty="0"/>
            </a:br>
            <a:br>
              <a:rPr lang="en-US" sz="1800" b="1" dirty="0"/>
            </a:br>
            <a:br>
              <a:rPr lang="en-US" sz="1800" b="1" dirty="0"/>
            </a:br>
            <a:endParaRPr lang="en-US" sz="1800" dirty="0"/>
          </a:p>
        </p:txBody>
      </p:sp>
      <p:pic>
        <p:nvPicPr>
          <p:cNvPr id="15398" name="Picture 15397" descr="Mehrfarbiges Konfetti">
            <a:extLst>
              <a:ext uri="{FF2B5EF4-FFF2-40B4-BE49-F238E27FC236}">
                <a16:creationId xmlns:a16="http://schemas.microsoft.com/office/drawing/2014/main" id="{2CFF527C-3559-19CE-19B7-6EE56AE705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252" r="17145" b="-1"/>
          <a:stretch/>
        </p:blipFill>
        <p:spPr>
          <a:xfrm>
            <a:off x="21" y="10"/>
            <a:ext cx="1930380" cy="6857990"/>
          </a:xfrm>
          <a:prstGeom prst="rect">
            <a:avLst/>
          </a:prstGeom>
        </p:spPr>
      </p:pic>
      <p:sp>
        <p:nvSpPr>
          <p:cNvPr id="16" name="Untertitel 15"/>
          <p:cNvSpPr>
            <a:spLocks noGrp="1"/>
          </p:cNvSpPr>
          <p:nvPr>
            <p:ph type="subTitle" idx="1"/>
          </p:nvPr>
        </p:nvSpPr>
        <p:spPr>
          <a:xfrm>
            <a:off x="2108201" y="1066801"/>
            <a:ext cx="6376504" cy="5664199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lvl="0" indent="-228600" algn="l" defTabSz="914400" fontAlgn="base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Wir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suchen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 die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Nähe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 der Menschen;</a:t>
            </a:r>
          </a:p>
          <a:p>
            <a:pPr marL="342900" lvl="0" indent="-228600" algn="l" defTabSz="914400" fontAlgn="base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Wir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halten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Ausschau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nach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Gleichgesinnten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;</a:t>
            </a:r>
          </a:p>
          <a:p>
            <a:pPr marL="342900" lvl="0" indent="-228600" algn="l" defTabSz="914400" fontAlgn="base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Wir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sind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neugierig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, was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unsere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Mitmenschen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bewegt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;</a:t>
            </a:r>
          </a:p>
          <a:p>
            <a:pPr marL="342900" lvl="0" indent="-228600" algn="l" defTabSz="914400" fontAlgn="base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Wir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nehmen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Sorgen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 und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Bedenken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ernst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;</a:t>
            </a:r>
          </a:p>
          <a:p>
            <a:pPr marL="342900" lvl="0" indent="-228600" algn="l" defTabSz="914400" fontAlgn="base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Wir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belästigen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andere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nicht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mit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unseren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eigenen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Problemen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;</a:t>
            </a:r>
          </a:p>
          <a:p>
            <a:pPr marL="342900" lvl="0" indent="-228600" algn="l" defTabSz="914400" fontAlgn="base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Wir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ermutigen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durch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 positive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Resonanz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 für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bereits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Praktiziertes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;</a:t>
            </a:r>
          </a:p>
          <a:p>
            <a:pPr marL="342900" lvl="0" indent="-228600" algn="l" defTabSz="914400" fontAlgn="base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Wir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ermuntern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zu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weiteren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kleinen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 und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großen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Schritten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;</a:t>
            </a:r>
          </a:p>
          <a:p>
            <a:pPr marL="342900" lvl="0" indent="-228600" algn="l" defTabSz="914400" fontAlgn="base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Wir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suchen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nach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Anknüpfungspunkten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 und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Gemeinsamkeiten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;</a:t>
            </a:r>
          </a:p>
          <a:p>
            <a:pPr marL="342900" lvl="0" indent="-228600" algn="l" defTabSz="914400" fontAlgn="base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Wir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vermeiden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als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Welterklärer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aufzutreten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;</a:t>
            </a:r>
          </a:p>
          <a:p>
            <a:pPr marL="342900" lvl="0" indent="-228600" algn="l" defTabSz="914400" fontAlgn="base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Wir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achten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 auf die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Gefahren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 von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missionarischem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Eifer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;</a:t>
            </a:r>
          </a:p>
          <a:p>
            <a:pPr marL="342900" lvl="0" indent="-228600" algn="l" defTabSz="914400" fontAlgn="base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Wir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gehen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auch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dahin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, wo es für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uns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unbequem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werden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könnte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;</a:t>
            </a:r>
          </a:p>
          <a:p>
            <a:pPr marL="342900" lvl="0" indent="-228600" algn="l" defTabSz="914400" fontAlgn="base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Wir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unterstellen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allen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Beteiligten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gute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Absichten</a:t>
            </a:r>
            <a:endParaRPr lang="en-US" sz="1400" dirty="0">
              <a:solidFill>
                <a:srgbClr val="0070C0"/>
              </a:solidFill>
              <a:effectLst/>
              <a:latin typeface="Comic Sans MS" panose="030F0902030302020204" pitchFamily="66" charset="0"/>
            </a:endParaRPr>
          </a:p>
          <a:p>
            <a:pPr marL="342900" lvl="0" indent="-228600" algn="l" defTabSz="914400" fontAlgn="base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Wir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vermeiden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Debatten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mit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Personen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 und in Gruppen, die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zu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nichts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führen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;</a:t>
            </a:r>
          </a:p>
          <a:p>
            <a:pPr marL="342900" lvl="0" indent="-228600" algn="l" defTabSz="914400" fontAlgn="base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Wir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konzentrieren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uns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 auf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Entwicklungs-Potentiale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 von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Beziehungen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 und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Kooperationen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;</a:t>
            </a:r>
          </a:p>
          <a:p>
            <a:pPr marL="342900" lvl="0" indent="-228600" algn="l" defTabSz="914400" fontAlgn="base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Wir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verbreiten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realitätsbezogene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Zuversicht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,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ohne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Gewissheiten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zu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postulieren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;</a:t>
            </a:r>
          </a:p>
          <a:p>
            <a:pPr marL="342900" lvl="0" indent="-228600" algn="l" defTabSz="914400" fontAlgn="base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Wir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strahlen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Wärme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aus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,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gepaart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mit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durchdachter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Handlungsorientierung</a:t>
            </a:r>
            <a:r>
              <a:rPr lang="en-US" sz="14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.</a:t>
            </a:r>
          </a:p>
          <a:p>
            <a:pPr indent="-228600" algn="l" defTabSz="914400">
              <a:buFont typeface="Arial" panose="020B0604020202020204" pitchFamily="34" charset="0"/>
              <a:buChar char="•"/>
              <a:defRPr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3876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A20605-2B75-930E-5280-4A210D64E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     </a:t>
            </a:r>
            <a:r>
              <a:rPr lang="de-DE" dirty="0">
                <a:solidFill>
                  <a:srgbClr val="0070C0"/>
                </a:solidFill>
                <a:latin typeface="Comic Sans MS" panose="030F0702030302020204" pitchFamily="66" charset="0"/>
              </a:rPr>
              <a:t>Was </a:t>
            </a:r>
            <a:r>
              <a:rPr lang="de-DE" dirty="0" err="1">
                <a:solidFill>
                  <a:srgbClr val="0070C0"/>
                </a:solidFill>
                <a:latin typeface="Comic Sans MS" panose="030F0702030302020204" pitchFamily="66" charset="0"/>
              </a:rPr>
              <a:t>könn</a:t>
            </a:r>
            <a:r>
              <a:rPr lang="de-DE" dirty="0">
                <a:solidFill>
                  <a:srgbClr val="0070C0"/>
                </a:solidFill>
                <a:latin typeface="Comic Sans MS" panose="030F0702030302020204" pitchFamily="66" charset="0"/>
              </a:rPr>
              <a:t>(t)en wir tun?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A4984A-DFFB-B31A-B034-6B3806806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843" y="1366462"/>
            <a:ext cx="7886700" cy="5198723"/>
          </a:xfrm>
        </p:spPr>
        <p:txBody>
          <a:bodyPr>
            <a:normAutofit/>
          </a:bodyPr>
          <a:lstStyle/>
          <a:p>
            <a:pPr algn="ctr"/>
            <a:endParaRPr lang="de-DE" dirty="0">
              <a:solidFill>
                <a:srgbClr val="0000FF"/>
              </a:solidFill>
            </a:endParaRPr>
          </a:p>
          <a:p>
            <a:pPr algn="ctr"/>
            <a:endParaRPr lang="de-DE" dirty="0">
              <a:solidFill>
                <a:srgbClr val="0000FF"/>
              </a:solidFill>
            </a:endParaRPr>
          </a:p>
          <a:p>
            <a:pPr algn="ctr"/>
            <a:r>
              <a:rPr lang="de-DE" dirty="0">
                <a:solidFill>
                  <a:srgbClr val="0000FF"/>
                </a:solidFill>
              </a:rPr>
              <a:t>Handle möglichst schon jetzt so, wie es aus der Zukunft </a:t>
            </a:r>
          </a:p>
          <a:p>
            <a:pPr marL="0" indent="0" algn="ctr">
              <a:buNone/>
            </a:pPr>
            <a:r>
              <a:rPr lang="de-DE" dirty="0">
                <a:solidFill>
                  <a:srgbClr val="0000FF"/>
                </a:solidFill>
              </a:rPr>
              <a:t>betrachtet sinnvoll und nützlich erscheint!</a:t>
            </a:r>
          </a:p>
          <a:p>
            <a:pPr algn="ctr"/>
            <a:endParaRPr lang="de-DE" dirty="0">
              <a:solidFill>
                <a:srgbClr val="0000FF"/>
              </a:solidFill>
            </a:endParaRPr>
          </a:p>
          <a:p>
            <a:pPr algn="ctr"/>
            <a:r>
              <a:rPr lang="de-DE" dirty="0">
                <a:solidFill>
                  <a:srgbClr val="0000FF"/>
                </a:solidFill>
              </a:rPr>
              <a:t>Gute Praxis (Modelle, Beispiele, Next Practice) </a:t>
            </a:r>
          </a:p>
          <a:p>
            <a:pPr marL="0" indent="0" algn="ctr">
              <a:buNone/>
            </a:pPr>
            <a:r>
              <a:rPr lang="de-DE" dirty="0">
                <a:solidFill>
                  <a:srgbClr val="0000FF"/>
                </a:solidFill>
              </a:rPr>
              <a:t>können sehr hilfreich sein.</a:t>
            </a:r>
          </a:p>
          <a:p>
            <a:pPr algn="ctr"/>
            <a:endParaRPr lang="de-DE" dirty="0">
              <a:solidFill>
                <a:srgbClr val="0000FF"/>
              </a:solidFill>
            </a:endParaRPr>
          </a:p>
          <a:p>
            <a:pPr algn="ctr"/>
            <a:r>
              <a:rPr lang="de-DE" dirty="0">
                <a:solidFill>
                  <a:srgbClr val="0000FF"/>
                </a:solidFill>
              </a:rPr>
              <a:t>Wie können wir davon so </a:t>
            </a:r>
            <a:r>
              <a:rPr lang="de-DE" dirty="0">
                <a:solidFill>
                  <a:srgbClr val="C00000"/>
                </a:solidFill>
              </a:rPr>
              <a:t>ERZÄHLEN</a:t>
            </a:r>
            <a:r>
              <a:rPr lang="de-DE" dirty="0">
                <a:solidFill>
                  <a:srgbClr val="0000FF"/>
                </a:solidFill>
              </a:rPr>
              <a:t>, dass möglichst Viele andocken und nach ihren Möglichkeiten selbst initiativ werden können</a:t>
            </a:r>
          </a:p>
          <a:p>
            <a:pPr algn="ctr"/>
            <a:endParaRPr lang="de-DE" dirty="0">
              <a:solidFill>
                <a:srgbClr val="0000FF"/>
              </a:solidFill>
            </a:endParaRPr>
          </a:p>
          <a:p>
            <a:pPr algn="l"/>
            <a:r>
              <a:rPr lang="de-DE" dirty="0">
                <a:solidFill>
                  <a:srgbClr val="0000FF"/>
                </a:solidFill>
              </a:rPr>
              <a:t>Hier </a:t>
            </a:r>
            <a:r>
              <a:rPr lang="de-DE" dirty="0">
                <a:solidFill>
                  <a:srgbClr val="C00000"/>
                </a:solidFill>
              </a:rPr>
              <a:t>ein</a:t>
            </a:r>
            <a:r>
              <a:rPr lang="de-DE" dirty="0">
                <a:solidFill>
                  <a:srgbClr val="0000FF"/>
                </a:solidFill>
              </a:rPr>
              <a:t> Beispiel von </a:t>
            </a:r>
            <a:r>
              <a:rPr lang="de-DE" sz="1800" b="0" i="0" u="none" strike="noStrike" dirty="0">
                <a:solidFill>
                  <a:srgbClr val="0000FF"/>
                </a:solidFill>
                <a:effectLst/>
                <a:latin typeface="Aptos" panose="020B0004020202020204" pitchFamily="34" charset="0"/>
              </a:rPr>
              <a:t>COSYMA – Consulting, Systemisches Management </a:t>
            </a:r>
          </a:p>
          <a:p>
            <a:pPr algn="ctr"/>
            <a:endParaRPr lang="de-DE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594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A20605-2B75-930E-5280-4A210D64E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     </a:t>
            </a:r>
            <a:r>
              <a:rPr lang="de-DE" dirty="0">
                <a:solidFill>
                  <a:srgbClr val="0070C0"/>
                </a:solidFill>
                <a:latin typeface="Comic Sans MS" panose="030F0702030302020204" pitchFamily="66" charset="0"/>
              </a:rPr>
              <a:t>Was COSYMA anders macht (1)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A4984A-DFFB-B31A-B034-6B3806806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843" y="1366462"/>
            <a:ext cx="7886700" cy="5198723"/>
          </a:xfrm>
        </p:spPr>
        <p:txBody>
          <a:bodyPr>
            <a:normAutofit fontScale="92500" lnSpcReduction="20000"/>
          </a:bodyPr>
          <a:lstStyle/>
          <a:p>
            <a:r>
              <a:rPr lang="de-DE" sz="16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</a:rPr>
              <a:t>Einkauf und Lebensmittel </a:t>
            </a:r>
            <a:endParaRPr lang="de-DE" sz="1600" b="0" i="0" u="none" strike="noStrike" baseline="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de-DE" sz="1600" b="0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</a:rPr>
              <a:t>1. Wir kaufen nur ein was notwendig ist, achten dabei auf Qualität, Langlebigkeit und Mehrfachnutzung; </a:t>
            </a:r>
          </a:p>
          <a:p>
            <a:r>
              <a:rPr lang="de-DE" sz="1600" b="0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</a:rPr>
              <a:t>2. Wir haben verbindliche Einkaufs-Richtlinien, bevorzugen regionale Lieferant*innen nach den Kriterien Menschenwürde, Solidarität, Ökologische Nachhaltigkeit und Transparenz; </a:t>
            </a:r>
          </a:p>
          <a:p>
            <a:r>
              <a:rPr lang="de-DE" sz="1600" b="0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</a:rPr>
              <a:t>3. Unsere Lebensmittel sind zu 20 % aus eigenem Anbau, 50 % aus Beteiligung an der Solidarischen Landwirtschaft, 30 % aus Bio-Läden; </a:t>
            </a:r>
          </a:p>
          <a:p>
            <a:endParaRPr lang="de-DE" sz="1600" b="0" i="0" u="none" strike="noStrike" baseline="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de-DE" sz="16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</a:rPr>
              <a:t>Räume und Ausstattung </a:t>
            </a:r>
            <a:endParaRPr lang="de-DE" sz="1600" b="0" i="0" u="none" strike="noStrike" baseline="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de-DE" sz="1600" b="0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</a:rPr>
              <a:t>4. Unsere Büros und unsere Ausstattung werden mehrfach genutzt, auch für </a:t>
            </a:r>
          </a:p>
          <a:p>
            <a:r>
              <a:rPr lang="de-DE" sz="1600" b="0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</a:rPr>
              <a:t>zivilgesellschaftliche Gruppen; </a:t>
            </a:r>
          </a:p>
          <a:p>
            <a:r>
              <a:rPr lang="de-DE" sz="1600" b="0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</a:rPr>
              <a:t>5. Unsere Räume sind in einem renovierten und vollisolierten Bauernhaus; </a:t>
            </a:r>
          </a:p>
          <a:p>
            <a:r>
              <a:rPr lang="de-DE" sz="1600" b="0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</a:rPr>
              <a:t>6. Strom und Heizung kommen aus 100 % erneuerbarer Energie mit Pellets und Solardach; </a:t>
            </a:r>
          </a:p>
          <a:p>
            <a:endParaRPr lang="de-DE" sz="1600" b="0" i="0" u="none" strike="noStrike" baseline="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de-DE" sz="16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</a:rPr>
              <a:t>Finanzen und Eigentum </a:t>
            </a:r>
          </a:p>
          <a:p>
            <a:r>
              <a:rPr lang="de-DE" sz="1600" b="0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</a:rPr>
              <a:t>7. Wir arbeiten zu 100 % mit eigenem Kapital und wickeln unsere finanziellen Transaktionen mit ethisch verantwortlichen Banken ab; </a:t>
            </a:r>
          </a:p>
          <a:p>
            <a:r>
              <a:rPr lang="de-DE" sz="1600" b="0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</a:rPr>
              <a:t>8. Alle Mitarbeitenden können Eigentümer*innen werden, derzeit sind das vier von fünf; </a:t>
            </a:r>
          </a:p>
          <a:p>
            <a:r>
              <a:rPr lang="de-DE" sz="1600" b="0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</a:rPr>
              <a:t>9. Vom jährlichen Gewinn werden in der Regel 25 % an soziale und ökologische Initiativen / Projekte gespendet, 25 % für Zukunftsinvestitionen zurückgelegt und 50 % dem Stammkapital zur eigenen Risikovorsorge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58628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74F6E0-0FEF-7B6B-2B4F-C9D4A7B04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72564"/>
          </a:xfrm>
        </p:spPr>
        <p:txBody>
          <a:bodyPr>
            <a:normAutofit/>
          </a:bodyPr>
          <a:lstStyle/>
          <a:p>
            <a:r>
              <a:rPr lang="de-DE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Was COSYMA…(2)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E9D00D-FB4F-87B5-65E8-365747372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56881"/>
            <a:ext cx="7886700" cy="4317340"/>
          </a:xfrm>
        </p:spPr>
        <p:txBody>
          <a:bodyPr>
            <a:normAutofit/>
          </a:bodyPr>
          <a:lstStyle/>
          <a:p>
            <a:r>
              <a:rPr lang="de-DE" sz="15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</a:rPr>
              <a:t>Mitarbeitende und Entscheidungen </a:t>
            </a:r>
            <a:endParaRPr lang="de-DE" sz="1500" b="0" i="0" u="none" strike="noStrike" baseline="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de-DE" sz="1500" b="0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</a:rPr>
              <a:t>10. Es gilt die 30 Stunden-Woche bei Vollbeschäftigung; </a:t>
            </a:r>
          </a:p>
          <a:p>
            <a:r>
              <a:rPr lang="de-DE" sz="1500" b="0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</a:rPr>
              <a:t>11. Alle Mitarbeitenden erhalten die gleiche Vergütung bezogen auf eine Stunde </a:t>
            </a:r>
            <a:endParaRPr lang="de-DE" sz="1500" b="1" i="0" u="none" strike="noStrike" baseline="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de-DE" sz="1500" b="0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</a:rPr>
              <a:t>12. Entscheidungen werden im Konsens getroffen, falls nicht möglich durch 	systemisches </a:t>
            </a:r>
            <a:r>
              <a:rPr lang="de-DE" sz="1500" b="0" i="0" u="none" strike="noStrike" baseline="0" dirty="0" err="1">
                <a:solidFill>
                  <a:srgbClr val="002060"/>
                </a:solidFill>
                <a:latin typeface="Arial" panose="020B0604020202020204" pitchFamily="34" charset="0"/>
              </a:rPr>
              <a:t>Konsensieren</a:t>
            </a:r>
            <a:r>
              <a:rPr lang="de-DE" sz="1500" b="0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</a:rPr>
              <a:t>. </a:t>
            </a:r>
          </a:p>
          <a:p>
            <a:endParaRPr lang="de-DE" sz="1500" b="0" i="0" u="none" strike="noStrike" baseline="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endParaRPr lang="de-DE" sz="1500" b="0" i="0" u="none" strike="noStrike" baseline="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de-DE" sz="15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</a:rPr>
              <a:t>Kund*innen und Kooperation </a:t>
            </a:r>
            <a:endParaRPr lang="de-DE" sz="1500" b="0" i="0" u="none" strike="noStrike" baseline="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de-DE" sz="1500" b="0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</a:rPr>
              <a:t>13. Kund*innen werden nach ethischen Kriterien ausgewählt und Preise nach </a:t>
            </a:r>
          </a:p>
          <a:p>
            <a:pPr marL="0" indent="0">
              <a:buNone/>
            </a:pPr>
            <a:r>
              <a:rPr lang="de-DE" sz="1500" b="0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</a:rPr>
              <a:t>	Leistungsfähigkeit gestaffelt; </a:t>
            </a:r>
          </a:p>
          <a:p>
            <a:r>
              <a:rPr lang="de-DE" sz="1500" b="0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</a:rPr>
              <a:t>14. Kund*innen haben hohe Mitwirkungsmöglichkeiten bei der Ausgestaltung 	unserer Leistungen; </a:t>
            </a:r>
          </a:p>
          <a:p>
            <a:r>
              <a:rPr lang="de-DE" sz="1500" b="0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</a:rPr>
              <a:t>15. 85 % unserer Angebote werden in Kooperation mit Mitunternehmen und 	Partnern durchgeführt; </a:t>
            </a:r>
          </a:p>
          <a:p>
            <a:endParaRPr lang="de-DE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5836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655E6-E431-0048-A4A4-9135F7088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51FAF0-CB45-30A5-0DB7-75B2B1FCF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72564"/>
          </a:xfrm>
        </p:spPr>
        <p:txBody>
          <a:bodyPr>
            <a:normAutofit/>
          </a:bodyPr>
          <a:lstStyle/>
          <a:p>
            <a:r>
              <a:rPr lang="de-DE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Was COSYMA…(3)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A9B3E1-79C8-C8C9-51FE-93CF8DC9C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37691"/>
            <a:ext cx="7886700" cy="5455181"/>
          </a:xfrm>
        </p:spPr>
        <p:txBody>
          <a:bodyPr>
            <a:normAutofit fontScale="77500" lnSpcReduction="20000"/>
          </a:bodyPr>
          <a:lstStyle/>
          <a:p>
            <a:endParaRPr lang="de-DE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e-DE" sz="18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</a:rPr>
              <a:t>Mobilität und Reisetätigkeit </a:t>
            </a:r>
            <a:endParaRPr lang="de-DE" sz="1800" b="0" i="0" u="none" strike="noStrike" baseline="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de-DE" sz="1800" b="0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</a:rPr>
              <a:t>16. Unsere Leistungen werden zu 80 % direkt bei den Kund*innen angeboten; </a:t>
            </a:r>
          </a:p>
          <a:p>
            <a:r>
              <a:rPr lang="de-DE" sz="1800" b="0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</a:rPr>
              <a:t>17. Mitarbeitende erhalten Bahn-Card 50 % und ÖPNV-Jahreskarten; </a:t>
            </a:r>
          </a:p>
          <a:p>
            <a:r>
              <a:rPr lang="de-DE" sz="1800" b="0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</a:rPr>
              <a:t>18. Wir nutzen aktuell zu 65 % die Bahn, zu je 15 % PKW und ÖPNV, zu 5 % Rad und Fuß, Flüge sind dienstlich nicht erlaubt; </a:t>
            </a:r>
          </a:p>
          <a:p>
            <a:endParaRPr lang="de-DE" sz="1800" b="0" i="0" u="none" strike="noStrike" baseline="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de-DE" sz="18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</a:rPr>
              <a:t>Ernährung und Ökologischer Fußabdruck </a:t>
            </a:r>
            <a:endParaRPr lang="de-DE" sz="1800" b="0" i="0" u="none" strike="noStrike" baseline="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lvl="1"/>
            <a:r>
              <a:rPr lang="de-DE" sz="1500" b="0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</a:rPr>
              <a:t>19. Die Ernährung bei COSYMA ist überwiegend regional, saisonal, biologisch, vegetarisch oder vegan; </a:t>
            </a:r>
          </a:p>
          <a:p>
            <a:r>
              <a:rPr lang="de-DE" sz="1800" b="0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</a:rPr>
              <a:t>20. Wir haben eine positive CO 2 Klimabilanz durch im Jahr 9,65 Tonnen CO 2 Verbrauch, bei 14,3 	Tonnen CO 2 Produktion durch Garten und landwirtschaftliche Flächen im Geschäftsjahr 2020; </a:t>
            </a:r>
          </a:p>
          <a:p>
            <a:r>
              <a:rPr lang="de-DE" sz="1800" b="0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</a:rPr>
              <a:t>21. Der ökologische Fußa</a:t>
            </a:r>
            <a:r>
              <a:rPr lang="de-DE" b="0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</a:rPr>
              <a:t>bdruck</a:t>
            </a:r>
            <a:r>
              <a:rPr lang="de-DE" sz="1800" b="0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</a:rPr>
              <a:t> unserer Mitarbeitenden liegt mit 2,45 Biosphäre unter dem weltweiten 	Durchschnitt von 2,9 und beträgt 45 % des bundesweiten Durchschnitts von 5,5; </a:t>
            </a:r>
          </a:p>
          <a:p>
            <a:endParaRPr lang="de-DE" sz="1800" b="0" i="0" u="none" strike="noStrike" baseline="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de-DE" sz="18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</a:rPr>
              <a:t>Gesellschaftliche Verantwortung und lokales Engagement </a:t>
            </a:r>
            <a:endParaRPr lang="de-DE" sz="1800" b="0" i="0" u="none" strike="noStrike" baseline="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de-DE" sz="1800" b="0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</a:rPr>
              <a:t>22. Die Mitarbeitenden von COSYMA sind mindestens 25 % ihrer Arbeitszeit in zivilgesellschaftlichen 	Projekten ehrenamtlich unterwegs; </a:t>
            </a:r>
          </a:p>
          <a:p>
            <a:r>
              <a:rPr lang="de-DE" sz="1800" b="0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</a:rPr>
              <a:t>23. Die Umsetzung der 17 Ziele für Nachhaltigkeit der Globalen Agenda (SDGs) sind für uns oberste Richtschnur unseres gesellschaftlichen Engagements, insbesondere auch durch Mitwirkung im 	Netzwerk 70599Lebenswert; </a:t>
            </a:r>
          </a:p>
          <a:p>
            <a:pPr marL="342900" lvl="1" indent="0">
              <a:buNone/>
            </a:pPr>
            <a:endParaRPr lang="de-DE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342900" lvl="1" indent="0">
              <a:buNone/>
            </a:pPr>
            <a:r>
              <a:rPr lang="de-DE" b="0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</a:rPr>
              <a:t>24.  Von unserem Eigenkapital wird bis zu 50 % in ökologische und soziale Projekte investiert, in denen Mitarbeitende von COSYMA aktiv sind, derzeit sind das die Solidarische Wohngenossenschaft SOWO Leipzig eG und die Solidarische Landwirtschaft Stuttgart, Reyerhof eG. 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8838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94" name="Rectangle 15393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el 14"/>
          <p:cNvSpPr>
            <a:spLocks noGrp="1"/>
          </p:cNvSpPr>
          <p:nvPr>
            <p:ph type="ctrTitle"/>
          </p:nvPr>
        </p:nvSpPr>
        <p:spPr>
          <a:xfrm>
            <a:off x="617219" y="548640"/>
            <a:ext cx="2700645" cy="54315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 defTabSz="914400">
              <a:spcAft>
                <a:spcPts val="1800"/>
              </a:spcAft>
              <a:defRPr/>
            </a:pPr>
            <a:br>
              <a:rPr lang="en-US" sz="47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2000" b="1" kern="12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BESCHLUSS MV/DGSF WIESBADEN 13.9.23</a:t>
            </a:r>
            <a:br>
              <a:rPr lang="de-DE" sz="2000" dirty="0">
                <a:solidFill>
                  <a:srgbClr val="7030A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br>
              <a:rPr lang="de-DE" sz="2000" dirty="0">
                <a:solidFill>
                  <a:schemeClr val="accent1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br>
              <a:rPr lang="de-DE" sz="2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br>
              <a:rPr lang="de-DE" sz="36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r>
              <a:rPr lang="de-DE" sz="3600" dirty="0">
                <a:solidFill>
                  <a:srgbClr val="00808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DGSF</a:t>
            </a:r>
            <a:br>
              <a:rPr lang="de-DE" sz="3600" dirty="0">
                <a:solidFill>
                  <a:srgbClr val="00808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r>
              <a:rPr lang="de-DE" sz="3600" dirty="0">
                <a:solidFill>
                  <a:srgbClr val="00808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klimaneutral</a:t>
            </a:r>
            <a:br>
              <a:rPr lang="de-DE" sz="3600" dirty="0">
                <a:solidFill>
                  <a:srgbClr val="00808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r>
              <a:rPr lang="de-DE" sz="3600" dirty="0">
                <a:solidFill>
                  <a:srgbClr val="00808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2030</a:t>
            </a:r>
            <a:br>
              <a:rPr lang="de-DE" sz="48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en-US" sz="4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396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830629 w 4480560"/>
              <a:gd name="connsiteY3" fmla="*/ 0 h 13716"/>
              <a:gd name="connsiteX4" fmla="*/ 2425903 w 4480560"/>
              <a:gd name="connsiteY4" fmla="*/ 0 h 13716"/>
              <a:gd name="connsiteX5" fmla="*/ 3021178 w 4480560"/>
              <a:gd name="connsiteY5" fmla="*/ 0 h 13716"/>
              <a:gd name="connsiteX6" fmla="*/ 3750869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930091 w 4480560"/>
              <a:gd name="connsiteY9" fmla="*/ 13716 h 13716"/>
              <a:gd name="connsiteX10" fmla="*/ 3290011 w 4480560"/>
              <a:gd name="connsiteY10" fmla="*/ 13716 h 13716"/>
              <a:gd name="connsiteX11" fmla="*/ 2649931 w 4480560"/>
              <a:gd name="connsiteY11" fmla="*/ 13716 h 13716"/>
              <a:gd name="connsiteX12" fmla="*/ 2054657 w 4480560"/>
              <a:gd name="connsiteY12" fmla="*/ 13716 h 13716"/>
              <a:gd name="connsiteX13" fmla="*/ 1324966 w 4480560"/>
              <a:gd name="connsiteY13" fmla="*/ 13716 h 13716"/>
              <a:gd name="connsiteX14" fmla="*/ 595274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574" y="14606"/>
                  <a:pt x="338605" y="-40"/>
                  <a:pt x="595274" y="0"/>
                </a:cubicBezTo>
                <a:cubicBezTo>
                  <a:pt x="856171" y="-2198"/>
                  <a:pt x="863435" y="-13333"/>
                  <a:pt x="1100938" y="0"/>
                </a:cubicBezTo>
                <a:cubicBezTo>
                  <a:pt x="1340270" y="17713"/>
                  <a:pt x="1418448" y="-18893"/>
                  <a:pt x="1651406" y="0"/>
                </a:cubicBezTo>
                <a:cubicBezTo>
                  <a:pt x="1875387" y="1627"/>
                  <a:pt x="2153037" y="22688"/>
                  <a:pt x="2336292" y="0"/>
                </a:cubicBezTo>
                <a:cubicBezTo>
                  <a:pt x="2522206" y="-4211"/>
                  <a:pt x="2718333" y="34959"/>
                  <a:pt x="2931566" y="0"/>
                </a:cubicBezTo>
                <a:cubicBezTo>
                  <a:pt x="3137043" y="-17106"/>
                  <a:pt x="3304331" y="1415"/>
                  <a:pt x="3482035" y="0"/>
                </a:cubicBezTo>
                <a:cubicBezTo>
                  <a:pt x="3649837" y="-24078"/>
                  <a:pt x="4010577" y="-51921"/>
                  <a:pt x="4480560" y="0"/>
                </a:cubicBezTo>
                <a:cubicBezTo>
                  <a:pt x="4480642" y="3611"/>
                  <a:pt x="4480510" y="9346"/>
                  <a:pt x="4480560" y="13716"/>
                </a:cubicBezTo>
                <a:cubicBezTo>
                  <a:pt x="4305601" y="36948"/>
                  <a:pt x="4025154" y="21890"/>
                  <a:pt x="3840480" y="13716"/>
                </a:cubicBezTo>
                <a:cubicBezTo>
                  <a:pt x="3668919" y="-16903"/>
                  <a:pt x="3556555" y="-17246"/>
                  <a:pt x="3290011" y="13716"/>
                </a:cubicBezTo>
                <a:cubicBezTo>
                  <a:pt x="2991827" y="13600"/>
                  <a:pt x="2862038" y="-27094"/>
                  <a:pt x="2560320" y="13716"/>
                </a:cubicBezTo>
                <a:cubicBezTo>
                  <a:pt x="2273396" y="32804"/>
                  <a:pt x="2159701" y="35426"/>
                  <a:pt x="1965046" y="13716"/>
                </a:cubicBezTo>
                <a:cubicBezTo>
                  <a:pt x="1785994" y="24616"/>
                  <a:pt x="1686680" y="47748"/>
                  <a:pt x="1459382" y="13716"/>
                </a:cubicBezTo>
                <a:cubicBezTo>
                  <a:pt x="1260610" y="398"/>
                  <a:pt x="913962" y="26960"/>
                  <a:pt x="774497" y="13716"/>
                </a:cubicBezTo>
                <a:cubicBezTo>
                  <a:pt x="689426" y="-2719"/>
                  <a:pt x="378264" y="1751"/>
                  <a:pt x="0" y="13716"/>
                </a:cubicBezTo>
                <a:cubicBezTo>
                  <a:pt x="-173" y="8371"/>
                  <a:pt x="-387" y="6213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90844" y="5546"/>
                  <a:pt x="318443" y="10543"/>
                  <a:pt x="595274" y="0"/>
                </a:cubicBezTo>
                <a:cubicBezTo>
                  <a:pt x="862223" y="-10630"/>
                  <a:pt x="1008164" y="-6970"/>
                  <a:pt x="1100938" y="0"/>
                </a:cubicBezTo>
                <a:cubicBezTo>
                  <a:pt x="1231751" y="-9052"/>
                  <a:pt x="1563421" y="-55931"/>
                  <a:pt x="1830629" y="0"/>
                </a:cubicBezTo>
                <a:cubicBezTo>
                  <a:pt x="2081843" y="38764"/>
                  <a:pt x="2181743" y="16966"/>
                  <a:pt x="2425903" y="0"/>
                </a:cubicBezTo>
                <a:cubicBezTo>
                  <a:pt x="2657412" y="-20059"/>
                  <a:pt x="2795431" y="8423"/>
                  <a:pt x="3021178" y="0"/>
                </a:cubicBezTo>
                <a:cubicBezTo>
                  <a:pt x="3275119" y="-4749"/>
                  <a:pt x="3480943" y="2522"/>
                  <a:pt x="3750869" y="0"/>
                </a:cubicBezTo>
                <a:cubicBezTo>
                  <a:pt x="4005211" y="16055"/>
                  <a:pt x="4302144" y="-2969"/>
                  <a:pt x="4480560" y="0"/>
                </a:cubicBezTo>
                <a:cubicBezTo>
                  <a:pt x="4480397" y="3458"/>
                  <a:pt x="4481383" y="8632"/>
                  <a:pt x="4480560" y="13716"/>
                </a:cubicBezTo>
                <a:cubicBezTo>
                  <a:pt x="4261480" y="-10003"/>
                  <a:pt x="4206199" y="28529"/>
                  <a:pt x="3930091" y="13716"/>
                </a:cubicBezTo>
                <a:cubicBezTo>
                  <a:pt x="3666932" y="-15474"/>
                  <a:pt x="3493645" y="14804"/>
                  <a:pt x="3290011" y="13716"/>
                </a:cubicBezTo>
                <a:cubicBezTo>
                  <a:pt x="3137078" y="-41032"/>
                  <a:pt x="2894690" y="-17948"/>
                  <a:pt x="2649931" y="13716"/>
                </a:cubicBezTo>
                <a:cubicBezTo>
                  <a:pt x="2413020" y="21294"/>
                  <a:pt x="2225991" y="-10559"/>
                  <a:pt x="2054657" y="13716"/>
                </a:cubicBezTo>
                <a:cubicBezTo>
                  <a:pt x="1886877" y="37541"/>
                  <a:pt x="1548763" y="45390"/>
                  <a:pt x="1324966" y="13716"/>
                </a:cubicBezTo>
                <a:cubicBezTo>
                  <a:pt x="1040995" y="1897"/>
                  <a:pt x="786929" y="-17655"/>
                  <a:pt x="595274" y="13716"/>
                </a:cubicBezTo>
                <a:cubicBezTo>
                  <a:pt x="371401" y="32831"/>
                  <a:pt x="168483" y="23167"/>
                  <a:pt x="0" y="13716"/>
                </a:cubicBezTo>
                <a:cubicBezTo>
                  <a:pt x="-740" y="8467"/>
                  <a:pt x="-279" y="4434"/>
                  <a:pt x="0" y="0"/>
                </a:cubicBezTo>
                <a:close/>
              </a:path>
              <a:path w="4480560" h="13716" fill="none" stroke="0" extrusionOk="0">
                <a:moveTo>
                  <a:pt x="0" y="0"/>
                </a:moveTo>
                <a:cubicBezTo>
                  <a:pt x="254633" y="596"/>
                  <a:pt x="318854" y="8353"/>
                  <a:pt x="595274" y="0"/>
                </a:cubicBezTo>
                <a:cubicBezTo>
                  <a:pt x="857042" y="-2503"/>
                  <a:pt x="863005" y="-13327"/>
                  <a:pt x="1100938" y="0"/>
                </a:cubicBezTo>
                <a:cubicBezTo>
                  <a:pt x="1322315" y="28736"/>
                  <a:pt x="1429801" y="-15572"/>
                  <a:pt x="1651406" y="0"/>
                </a:cubicBezTo>
                <a:cubicBezTo>
                  <a:pt x="1861310" y="20479"/>
                  <a:pt x="2199002" y="36173"/>
                  <a:pt x="2336292" y="0"/>
                </a:cubicBezTo>
                <a:cubicBezTo>
                  <a:pt x="2504451" y="-23230"/>
                  <a:pt x="2735943" y="-3451"/>
                  <a:pt x="2931566" y="0"/>
                </a:cubicBezTo>
                <a:cubicBezTo>
                  <a:pt x="3109081" y="-33272"/>
                  <a:pt x="3310374" y="39503"/>
                  <a:pt x="3482035" y="0"/>
                </a:cubicBezTo>
                <a:cubicBezTo>
                  <a:pt x="3630968" y="-117346"/>
                  <a:pt x="3975789" y="30358"/>
                  <a:pt x="4480560" y="0"/>
                </a:cubicBezTo>
                <a:cubicBezTo>
                  <a:pt x="4480546" y="3532"/>
                  <a:pt x="4481771" y="9530"/>
                  <a:pt x="4480560" y="13716"/>
                </a:cubicBezTo>
                <a:cubicBezTo>
                  <a:pt x="4299745" y="8025"/>
                  <a:pt x="4055484" y="54224"/>
                  <a:pt x="3840480" y="13716"/>
                </a:cubicBezTo>
                <a:cubicBezTo>
                  <a:pt x="3665362" y="14404"/>
                  <a:pt x="3548412" y="6532"/>
                  <a:pt x="3290011" y="13716"/>
                </a:cubicBezTo>
                <a:cubicBezTo>
                  <a:pt x="3037450" y="36923"/>
                  <a:pt x="2862123" y="43167"/>
                  <a:pt x="2560320" y="13716"/>
                </a:cubicBezTo>
                <a:cubicBezTo>
                  <a:pt x="2308793" y="7156"/>
                  <a:pt x="2153402" y="-25971"/>
                  <a:pt x="1965046" y="13716"/>
                </a:cubicBezTo>
                <a:cubicBezTo>
                  <a:pt x="1778601" y="25944"/>
                  <a:pt x="1672011" y="23840"/>
                  <a:pt x="1459382" y="13716"/>
                </a:cubicBezTo>
                <a:cubicBezTo>
                  <a:pt x="1212351" y="-9856"/>
                  <a:pt x="906131" y="12859"/>
                  <a:pt x="774497" y="13716"/>
                </a:cubicBezTo>
                <a:cubicBezTo>
                  <a:pt x="636671" y="-47283"/>
                  <a:pt x="331670" y="1705"/>
                  <a:pt x="0" y="13716"/>
                </a:cubicBezTo>
                <a:cubicBezTo>
                  <a:pt x="-561" y="8546"/>
                  <a:pt x="-377" y="61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80560"/>
                      <a:gd name="connsiteY0" fmla="*/ 0 h 13716"/>
                      <a:gd name="connsiteX1" fmla="*/ 595274 w 4480560"/>
                      <a:gd name="connsiteY1" fmla="*/ 0 h 13716"/>
                      <a:gd name="connsiteX2" fmla="*/ 1100938 w 4480560"/>
                      <a:gd name="connsiteY2" fmla="*/ 0 h 13716"/>
                      <a:gd name="connsiteX3" fmla="*/ 1651406 w 4480560"/>
                      <a:gd name="connsiteY3" fmla="*/ 0 h 13716"/>
                      <a:gd name="connsiteX4" fmla="*/ 2336292 w 4480560"/>
                      <a:gd name="connsiteY4" fmla="*/ 0 h 13716"/>
                      <a:gd name="connsiteX5" fmla="*/ 2931566 w 4480560"/>
                      <a:gd name="connsiteY5" fmla="*/ 0 h 13716"/>
                      <a:gd name="connsiteX6" fmla="*/ 3482035 w 4480560"/>
                      <a:gd name="connsiteY6" fmla="*/ 0 h 13716"/>
                      <a:gd name="connsiteX7" fmla="*/ 4480560 w 4480560"/>
                      <a:gd name="connsiteY7" fmla="*/ 0 h 13716"/>
                      <a:gd name="connsiteX8" fmla="*/ 4480560 w 4480560"/>
                      <a:gd name="connsiteY8" fmla="*/ 13716 h 13716"/>
                      <a:gd name="connsiteX9" fmla="*/ 3840480 w 4480560"/>
                      <a:gd name="connsiteY9" fmla="*/ 13716 h 13716"/>
                      <a:gd name="connsiteX10" fmla="*/ 3290011 w 4480560"/>
                      <a:gd name="connsiteY10" fmla="*/ 13716 h 13716"/>
                      <a:gd name="connsiteX11" fmla="*/ 2560320 w 4480560"/>
                      <a:gd name="connsiteY11" fmla="*/ 13716 h 13716"/>
                      <a:gd name="connsiteX12" fmla="*/ 1965046 w 4480560"/>
                      <a:gd name="connsiteY12" fmla="*/ 13716 h 13716"/>
                      <a:gd name="connsiteX13" fmla="*/ 1459382 w 4480560"/>
                      <a:gd name="connsiteY13" fmla="*/ 13716 h 13716"/>
                      <a:gd name="connsiteX14" fmla="*/ 774497 w 4480560"/>
                      <a:gd name="connsiteY14" fmla="*/ 13716 h 13716"/>
                      <a:gd name="connsiteX15" fmla="*/ 0 w 4480560"/>
                      <a:gd name="connsiteY15" fmla="*/ 13716 h 13716"/>
                      <a:gd name="connsiteX16" fmla="*/ 0 w 4480560"/>
                      <a:gd name="connsiteY1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80560" h="13716" fill="none" extrusionOk="0">
                        <a:moveTo>
                          <a:pt x="0" y="0"/>
                        </a:moveTo>
                        <a:cubicBezTo>
                          <a:pt x="267821" y="8731"/>
                          <a:pt x="334105" y="2629"/>
                          <a:pt x="595274" y="0"/>
                        </a:cubicBezTo>
                        <a:cubicBezTo>
                          <a:pt x="856443" y="-2629"/>
                          <a:pt x="863808" y="-13353"/>
                          <a:pt x="1100938" y="0"/>
                        </a:cubicBezTo>
                        <a:cubicBezTo>
                          <a:pt x="1338068" y="13353"/>
                          <a:pt x="1431663" y="-25862"/>
                          <a:pt x="1651406" y="0"/>
                        </a:cubicBezTo>
                        <a:cubicBezTo>
                          <a:pt x="1871149" y="25862"/>
                          <a:pt x="2173163" y="23827"/>
                          <a:pt x="2336292" y="0"/>
                        </a:cubicBezTo>
                        <a:cubicBezTo>
                          <a:pt x="2499421" y="-23827"/>
                          <a:pt x="2720589" y="28148"/>
                          <a:pt x="2931566" y="0"/>
                        </a:cubicBezTo>
                        <a:cubicBezTo>
                          <a:pt x="3142543" y="-28148"/>
                          <a:pt x="3323630" y="27022"/>
                          <a:pt x="3482035" y="0"/>
                        </a:cubicBezTo>
                        <a:cubicBezTo>
                          <a:pt x="3640440" y="-27022"/>
                          <a:pt x="4012110" y="-20118"/>
                          <a:pt x="4480560" y="0"/>
                        </a:cubicBezTo>
                        <a:cubicBezTo>
                          <a:pt x="4480273" y="3379"/>
                          <a:pt x="4480768" y="9289"/>
                          <a:pt x="4480560" y="13716"/>
                        </a:cubicBezTo>
                        <a:cubicBezTo>
                          <a:pt x="4314132" y="10352"/>
                          <a:pt x="4028383" y="32060"/>
                          <a:pt x="3840480" y="13716"/>
                        </a:cubicBezTo>
                        <a:cubicBezTo>
                          <a:pt x="3652577" y="-4628"/>
                          <a:pt x="3547615" y="-1724"/>
                          <a:pt x="3290011" y="13716"/>
                        </a:cubicBezTo>
                        <a:cubicBezTo>
                          <a:pt x="3032407" y="29156"/>
                          <a:pt x="2830268" y="4147"/>
                          <a:pt x="2560320" y="13716"/>
                        </a:cubicBezTo>
                        <a:cubicBezTo>
                          <a:pt x="2290372" y="23285"/>
                          <a:pt x="2147422" y="2156"/>
                          <a:pt x="1965046" y="13716"/>
                        </a:cubicBezTo>
                        <a:cubicBezTo>
                          <a:pt x="1782670" y="25276"/>
                          <a:pt x="1689791" y="36108"/>
                          <a:pt x="1459382" y="13716"/>
                        </a:cubicBezTo>
                        <a:cubicBezTo>
                          <a:pt x="1228973" y="-8676"/>
                          <a:pt x="915486" y="31929"/>
                          <a:pt x="774497" y="13716"/>
                        </a:cubicBezTo>
                        <a:cubicBezTo>
                          <a:pt x="633508" y="-4497"/>
                          <a:pt x="361442" y="-15679"/>
                          <a:pt x="0" y="13716"/>
                        </a:cubicBezTo>
                        <a:cubicBezTo>
                          <a:pt x="-362" y="8190"/>
                          <a:pt x="-434" y="6098"/>
                          <a:pt x="0" y="0"/>
                        </a:cubicBezTo>
                        <a:close/>
                      </a:path>
                      <a:path w="4480560" h="13716" stroke="0" extrusionOk="0">
                        <a:moveTo>
                          <a:pt x="0" y="0"/>
                        </a:moveTo>
                        <a:cubicBezTo>
                          <a:pt x="285465" y="225"/>
                          <a:pt x="322691" y="16223"/>
                          <a:pt x="595274" y="0"/>
                        </a:cubicBezTo>
                        <a:cubicBezTo>
                          <a:pt x="867857" y="-16223"/>
                          <a:pt x="989129" y="-11242"/>
                          <a:pt x="1100938" y="0"/>
                        </a:cubicBezTo>
                        <a:cubicBezTo>
                          <a:pt x="1212747" y="11242"/>
                          <a:pt x="1574350" y="-36410"/>
                          <a:pt x="1830629" y="0"/>
                        </a:cubicBezTo>
                        <a:cubicBezTo>
                          <a:pt x="2086908" y="36410"/>
                          <a:pt x="2180922" y="4645"/>
                          <a:pt x="2425903" y="0"/>
                        </a:cubicBezTo>
                        <a:cubicBezTo>
                          <a:pt x="2670884" y="-4645"/>
                          <a:pt x="2782024" y="22929"/>
                          <a:pt x="3021178" y="0"/>
                        </a:cubicBezTo>
                        <a:cubicBezTo>
                          <a:pt x="3260332" y="-22929"/>
                          <a:pt x="3456982" y="-1586"/>
                          <a:pt x="3750869" y="0"/>
                        </a:cubicBezTo>
                        <a:cubicBezTo>
                          <a:pt x="4044756" y="1586"/>
                          <a:pt x="4302726" y="17043"/>
                          <a:pt x="4480560" y="0"/>
                        </a:cubicBezTo>
                        <a:cubicBezTo>
                          <a:pt x="4480360" y="3832"/>
                          <a:pt x="4481152" y="9314"/>
                          <a:pt x="4480560" y="13716"/>
                        </a:cubicBezTo>
                        <a:cubicBezTo>
                          <a:pt x="4279652" y="-11422"/>
                          <a:pt x="4200762" y="36994"/>
                          <a:pt x="3930091" y="13716"/>
                        </a:cubicBezTo>
                        <a:cubicBezTo>
                          <a:pt x="3659420" y="-9562"/>
                          <a:pt x="3456052" y="17722"/>
                          <a:pt x="3290011" y="13716"/>
                        </a:cubicBezTo>
                        <a:cubicBezTo>
                          <a:pt x="3123970" y="9710"/>
                          <a:pt x="2882392" y="28246"/>
                          <a:pt x="2649931" y="13716"/>
                        </a:cubicBezTo>
                        <a:cubicBezTo>
                          <a:pt x="2417470" y="-814"/>
                          <a:pt x="2238426" y="2765"/>
                          <a:pt x="2054657" y="13716"/>
                        </a:cubicBezTo>
                        <a:cubicBezTo>
                          <a:pt x="1870888" y="24667"/>
                          <a:pt x="1566368" y="40468"/>
                          <a:pt x="1324966" y="13716"/>
                        </a:cubicBezTo>
                        <a:cubicBezTo>
                          <a:pt x="1083564" y="-13036"/>
                          <a:pt x="787410" y="6374"/>
                          <a:pt x="595274" y="13716"/>
                        </a:cubicBezTo>
                        <a:cubicBezTo>
                          <a:pt x="403138" y="21058"/>
                          <a:pt x="169622" y="5927"/>
                          <a:pt x="0" y="13716"/>
                        </a:cubicBezTo>
                        <a:cubicBezTo>
                          <a:pt x="-475" y="8699"/>
                          <a:pt x="-565" y="44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ntertitel 15"/>
          <p:cNvSpPr>
            <a:spLocks noGrp="1"/>
          </p:cNvSpPr>
          <p:nvPr>
            <p:ph type="subTitle" idx="1"/>
          </p:nvPr>
        </p:nvSpPr>
        <p:spPr>
          <a:xfrm>
            <a:off x="3844813" y="1503065"/>
            <a:ext cx="4668251" cy="44805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DGSF &gt; Institute &gt; Mitglieder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Konzept &gt; Steuerungsgruppe 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Plan &gt; Prozess &gt; Monitoring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Fachgruppen &gt; Regionalgruppen &gt; Netzwerke &gt; Mitglieder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Positionierung als Fachverband nach Innen und Außen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2060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Netzwerk Klimaschutz &gt; Ideen &gt; Impulse </a:t>
            </a:r>
            <a:endParaRPr lang="de-DE" sz="1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de-DE" sz="18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 </a:t>
            </a:r>
            <a:endParaRPr lang="de-DE" sz="1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-228600" algn="l" defTabSz="914400">
              <a:buFont typeface="Arial" panose="020B0604020202020204" pitchFamily="34" charset="0"/>
              <a:buChar char="•"/>
              <a:defRPr/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13951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07E349-877B-5824-C881-DA8DA8973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de-DE" altLang="de-DE" sz="2400" dirty="0">
                <a:solidFill>
                  <a:srgbClr val="0070C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DGSF-Projekt Klimaneutral </a:t>
            </a:r>
            <a:endParaRPr lang="de-DE" altLang="de-DE" sz="2400" dirty="0">
              <a:solidFill>
                <a:srgbClr val="0000FF"/>
              </a:solidFill>
              <a:latin typeface="Comic Sans MS" panose="030F0902030302020204" pitchFamily="66" charset="0"/>
              <a:ea typeface="ＭＳ Ｐゴシック" panose="020B0600070205080204" pitchFamily="34" charset="-128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7143F67-A7FC-9C8F-FCCF-CE1892011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1DD9DDD1-7237-634C-A907-E13760555BD2}" type="slidenum">
              <a:rPr lang="en-US" altLang="de-DE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4</a:t>
            </a:fld>
            <a:endParaRPr lang="en-US" altLang="de-DE" sz="1200">
              <a:solidFill>
                <a:srgbClr val="FFFFFF"/>
              </a:solidFill>
            </a:endParaRPr>
          </a:p>
        </p:txBody>
      </p:sp>
      <p:graphicFrame>
        <p:nvGraphicFramePr>
          <p:cNvPr id="6" name="D 3">
            <a:extLst>
              <a:ext uri="{FF2B5EF4-FFF2-40B4-BE49-F238E27FC236}">
                <a16:creationId xmlns:a16="http://schemas.microsoft.com/office/drawing/2014/main" id="{EFE2CAB2-F8DF-69A9-A7DD-60FEDFB1876B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252046" y="1662113"/>
          <a:ext cx="8639907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ED4140FA-7970-7607-A1E0-85ED7AD723B6}"/>
              </a:ext>
            </a:extLst>
          </p:cNvPr>
          <p:cNvSpPr txBox="1"/>
          <p:nvPr/>
        </p:nvSpPr>
        <p:spPr>
          <a:xfrm>
            <a:off x="252046" y="1138759"/>
            <a:ext cx="8639907" cy="369332"/>
          </a:xfrm>
          <a:prstGeom prst="rect">
            <a:avLst/>
          </a:prstGeom>
          <a:solidFill>
            <a:schemeClr val="accent1">
              <a:alpha val="3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0000FF"/>
                </a:solidFill>
              </a:rPr>
              <a:t>Aufgabenteilung</a:t>
            </a:r>
          </a:p>
        </p:txBody>
      </p:sp>
      <p:pic>
        <p:nvPicPr>
          <p:cNvPr id="11" name="Grafik 10" descr="Abakus mit einfarbiger Füllung">
            <a:extLst>
              <a:ext uri="{FF2B5EF4-FFF2-40B4-BE49-F238E27FC236}">
                <a16:creationId xmlns:a16="http://schemas.microsoft.com/office/drawing/2014/main" id="{DBD18ADD-8BED-B8C2-EBB7-39ED29013C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14799" y="2185409"/>
            <a:ext cx="914400" cy="914400"/>
          </a:xfrm>
          <a:prstGeom prst="rect">
            <a:avLst/>
          </a:prstGeom>
        </p:spPr>
      </p:pic>
      <p:pic>
        <p:nvPicPr>
          <p:cNvPr id="22" name="Grafik 21" descr="Eichel mit einfarbiger Füllung">
            <a:extLst>
              <a:ext uri="{FF2B5EF4-FFF2-40B4-BE49-F238E27FC236}">
                <a16:creationId xmlns:a16="http://schemas.microsoft.com/office/drawing/2014/main" id="{B8993D47-8760-57D5-555F-52D3151EB22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89554" y="5078413"/>
            <a:ext cx="914400" cy="914400"/>
          </a:xfrm>
          <a:prstGeom prst="rect">
            <a:avLst/>
          </a:prstGeom>
        </p:spPr>
      </p:pic>
      <p:pic>
        <p:nvPicPr>
          <p:cNvPr id="25" name="Grafik 24" descr="Anemone und Clownfisch mit einfarbiger Füllung">
            <a:extLst>
              <a:ext uri="{FF2B5EF4-FFF2-40B4-BE49-F238E27FC236}">
                <a16:creationId xmlns:a16="http://schemas.microsoft.com/office/drawing/2014/main" id="{191F0A8F-4DCC-95AF-1380-22484D64307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840048" y="4999038"/>
            <a:ext cx="914400" cy="914400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68F52994-2C9C-4A3A-61D2-5749706ECF70}"/>
              </a:ext>
            </a:extLst>
          </p:cNvPr>
          <p:cNvSpPr txBox="1"/>
          <p:nvPr/>
        </p:nvSpPr>
        <p:spPr>
          <a:xfrm>
            <a:off x="3140074" y="3018867"/>
            <a:ext cx="2863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C00000"/>
                </a:solidFill>
              </a:rPr>
              <a:t>STEUERUNGSGRUPPE</a:t>
            </a:r>
            <a:br>
              <a:rPr lang="de-DE" dirty="0">
                <a:solidFill>
                  <a:srgbClr val="0000FF"/>
                </a:solidFill>
              </a:rPr>
            </a:br>
            <a:r>
              <a:rPr lang="de-DE" dirty="0">
                <a:solidFill>
                  <a:srgbClr val="0000FF"/>
                </a:solidFill>
              </a:rPr>
              <a:t>lenkt und organisiert  die Umsetzung des Beschlusses zur Klimaneutralität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0841967B-E1C3-7E05-4C48-3D5DF4A2A886}"/>
              </a:ext>
            </a:extLst>
          </p:cNvPr>
          <p:cNvSpPr txBox="1"/>
          <p:nvPr/>
        </p:nvSpPr>
        <p:spPr>
          <a:xfrm>
            <a:off x="380877" y="4658450"/>
            <a:ext cx="17767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C00000"/>
                </a:solidFill>
              </a:rPr>
              <a:t>Netzwerk</a:t>
            </a:r>
            <a:br>
              <a:rPr lang="de-DE" dirty="0">
                <a:solidFill>
                  <a:srgbClr val="0000FF"/>
                </a:solidFill>
              </a:rPr>
            </a:br>
            <a:r>
              <a:rPr lang="de-DE" dirty="0">
                <a:solidFill>
                  <a:srgbClr val="0000FF"/>
                </a:solidFill>
              </a:rPr>
              <a:t>sorgt für</a:t>
            </a:r>
            <a:br>
              <a:rPr lang="de-DE" dirty="0">
                <a:solidFill>
                  <a:srgbClr val="0000FF"/>
                </a:solidFill>
              </a:rPr>
            </a:br>
            <a:r>
              <a:rPr lang="de-DE" dirty="0">
                <a:solidFill>
                  <a:srgbClr val="0000FF"/>
                </a:solidFill>
              </a:rPr>
              <a:t>Austausch,</a:t>
            </a:r>
            <a:br>
              <a:rPr lang="de-DE" dirty="0">
                <a:solidFill>
                  <a:srgbClr val="0000FF"/>
                </a:solidFill>
              </a:rPr>
            </a:br>
            <a:r>
              <a:rPr lang="de-DE" dirty="0">
                <a:solidFill>
                  <a:srgbClr val="0000FF"/>
                </a:solidFill>
              </a:rPr>
              <a:t>Impulse,</a:t>
            </a:r>
          </a:p>
          <a:p>
            <a:pPr algn="ctr"/>
            <a:r>
              <a:rPr lang="de-DE" dirty="0">
                <a:solidFill>
                  <a:srgbClr val="0000FF"/>
                </a:solidFill>
              </a:rPr>
              <a:t>sammelt „gute Praxis“ 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3C4A2470-2008-AA8F-DF3F-680CB4E402C9}"/>
              </a:ext>
            </a:extLst>
          </p:cNvPr>
          <p:cNvSpPr txBox="1"/>
          <p:nvPr/>
        </p:nvSpPr>
        <p:spPr>
          <a:xfrm>
            <a:off x="7115173" y="4760651"/>
            <a:ext cx="17767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C00000"/>
                </a:solidFill>
              </a:rPr>
              <a:t>Mitglieder</a:t>
            </a:r>
            <a:br>
              <a:rPr lang="de-DE" dirty="0">
                <a:solidFill>
                  <a:srgbClr val="0000FF"/>
                </a:solidFill>
              </a:rPr>
            </a:br>
            <a:r>
              <a:rPr lang="de-DE" dirty="0">
                <a:solidFill>
                  <a:srgbClr val="0000FF"/>
                </a:solidFill>
              </a:rPr>
              <a:t>tätig in diversen Arbeitsfeldern, Formaten und Settings</a:t>
            </a:r>
          </a:p>
        </p:txBody>
      </p:sp>
    </p:spTree>
    <p:extLst>
      <p:ext uri="{BB962C8B-B14F-4D97-AF65-F5344CB8AC3E}">
        <p14:creationId xmlns:p14="http://schemas.microsoft.com/office/powerpoint/2010/main" val="292996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28F0DCD-5317-6341-AADA-876D40BDA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85C95F-FB0C-044F-9FB9-D2ABB8545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0DAC72-6F7A-4946-83AE-F629922E3A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922C2D-CBA9-154C-9466-ADD7BA890A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C44362-2613-32CA-3957-132A0AE7CA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5BE6F26-77EE-B0EE-6DCC-8E2CE08ED7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50621AD-A9FB-B561-1214-B18B37100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96" y="857250"/>
            <a:ext cx="8653409" cy="514601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116120D-903F-859C-DA1E-B0550E1B0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2001" y="6160100"/>
            <a:ext cx="1485900" cy="431800"/>
          </a:xfrm>
          <a:prstGeom prst="rect">
            <a:avLst/>
          </a:prstGeom>
        </p:spPr>
      </p:pic>
      <p:sp>
        <p:nvSpPr>
          <p:cNvPr id="6" name="Titel 14">
            <a:extLst>
              <a:ext uri="{FF2B5EF4-FFF2-40B4-BE49-F238E27FC236}">
                <a16:creationId xmlns:a16="http://schemas.microsoft.com/office/drawing/2014/main" id="{3A3AAEDA-8C36-3280-58DE-E30D034509E6}"/>
              </a:ext>
            </a:extLst>
          </p:cNvPr>
          <p:cNvSpPr txBox="1">
            <a:spLocks/>
          </p:cNvSpPr>
          <p:nvPr/>
        </p:nvSpPr>
        <p:spPr>
          <a:xfrm>
            <a:off x="2224452" y="5900616"/>
            <a:ext cx="4368756" cy="191476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Aft>
                <a:spcPts val="1800"/>
              </a:spcAft>
              <a:defRPr/>
            </a:pPr>
            <a:br>
              <a:rPr lang="en-US" sz="1100" b="1" dirty="0">
                <a:solidFill>
                  <a:srgbClr val="0070C0"/>
                </a:solidFill>
                <a:latin typeface="+mn-lt"/>
              </a:rPr>
            </a:br>
            <a:r>
              <a:rPr lang="en-US" sz="2800" b="1" dirty="0">
                <a:solidFill>
                  <a:srgbClr val="0070C0"/>
                </a:solidFill>
                <a:latin typeface="+mn-lt"/>
              </a:rPr>
              <a:t>Fulda 15.3.2024  </a:t>
            </a:r>
            <a:br>
              <a:rPr lang="en-US" sz="1100" b="1" dirty="0">
                <a:solidFill>
                  <a:srgbClr val="0070C0"/>
                </a:solidFill>
                <a:latin typeface="+mn-lt"/>
              </a:rPr>
            </a:br>
            <a:br>
              <a:rPr lang="en-US" sz="1100" b="1" dirty="0">
                <a:solidFill>
                  <a:srgbClr val="0070C0"/>
                </a:solidFill>
                <a:latin typeface="+mn-lt"/>
              </a:rPr>
            </a:br>
            <a:br>
              <a:rPr lang="en-US" sz="1100" b="1" dirty="0">
                <a:solidFill>
                  <a:srgbClr val="0070C0"/>
                </a:solidFill>
                <a:latin typeface="+mn-lt"/>
              </a:rPr>
            </a:br>
            <a:b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br>
              <a:rPr lang="en-US" sz="1100" b="1" dirty="0">
                <a:solidFill>
                  <a:srgbClr val="0070C0"/>
                </a:solidFill>
                <a:latin typeface="+mn-lt"/>
              </a:rPr>
            </a:br>
            <a:r>
              <a:rPr lang="en-US" sz="1100" b="1" dirty="0">
                <a:solidFill>
                  <a:srgbClr val="002060"/>
                </a:solidFill>
                <a:latin typeface="+mn-lt"/>
              </a:rPr>
              <a:t> </a:t>
            </a:r>
            <a:br>
              <a:rPr lang="en-US" sz="1100" b="1" dirty="0">
                <a:solidFill>
                  <a:srgbClr val="002060"/>
                </a:solidFill>
                <a:latin typeface="+mn-lt"/>
              </a:rPr>
            </a:br>
            <a:br>
              <a:rPr lang="en-US" sz="1100" b="1" dirty="0">
                <a:latin typeface="Comic Sans MS" panose="030F0902030302020204" pitchFamily="66" charset="0"/>
              </a:rPr>
            </a:br>
            <a:br>
              <a:rPr lang="en-US" sz="1100" b="1" dirty="0"/>
            </a:br>
            <a:br>
              <a:rPr lang="en-US" sz="1100" b="1" dirty="0"/>
            </a:b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8442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3364393-6763-55D5-0CFD-E5918CF6C41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098" y="729688"/>
            <a:ext cx="9467978" cy="563042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DCA05C5-2BCF-306F-11B5-2D8E2F539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Ablauf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FA775C-CFF2-9C2D-6A8D-D29AED79F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sz="2200" b="1" dirty="0"/>
              <a:t>10.30 Uhr</a:t>
            </a:r>
            <a:r>
              <a:rPr lang="de-DE" sz="2200" dirty="0"/>
              <a:t>	Begrüßung und Einstimmung  </a:t>
            </a:r>
          </a:p>
          <a:p>
            <a:pPr marL="0" indent="0">
              <a:buNone/>
            </a:pPr>
            <a:r>
              <a:rPr lang="de-DE" sz="2200" b="1" dirty="0"/>
              <a:t>11.00 Uhr</a:t>
            </a:r>
            <a:r>
              <a:rPr lang="de-DE" sz="2200" dirty="0"/>
              <a:t>	Interview: Frederic Simon, Geschäftsleitung der Klima Allianz</a:t>
            </a:r>
            <a:br>
              <a:rPr lang="de-DE" sz="2200" dirty="0"/>
            </a:br>
            <a:r>
              <a:rPr lang="de-DE" sz="2200" dirty="0"/>
              <a:t>          </a:t>
            </a:r>
            <a:br>
              <a:rPr lang="de-DE" sz="2200" dirty="0"/>
            </a:br>
            <a:r>
              <a:rPr lang="de-DE" sz="2200" b="1" dirty="0"/>
              <a:t>12.00 Uhr      </a:t>
            </a:r>
            <a:r>
              <a:rPr lang="de-DE" sz="2200" dirty="0"/>
              <a:t>Einführung und Austausch zu den thematischen Foren am </a:t>
            </a:r>
          </a:p>
          <a:p>
            <a:pPr marL="0" indent="0">
              <a:buNone/>
            </a:pPr>
            <a:r>
              <a:rPr lang="de-DE" sz="2200" dirty="0"/>
              <a:t>		Nachmittag		</a:t>
            </a:r>
            <a:r>
              <a:rPr lang="de-DE" sz="2200" i="1" dirty="0"/>
              <a:t> </a:t>
            </a:r>
            <a:endParaRPr lang="de-DE" sz="2200" dirty="0"/>
          </a:p>
          <a:p>
            <a:pPr marL="0" indent="0">
              <a:buNone/>
            </a:pPr>
            <a:r>
              <a:rPr lang="de-DE" sz="2200" b="1" dirty="0"/>
              <a:t>11.45 Uhr</a:t>
            </a:r>
            <a:r>
              <a:rPr lang="de-DE" sz="2200" dirty="0"/>
              <a:t>	Mittagspause </a:t>
            </a:r>
          </a:p>
          <a:p>
            <a:pPr marL="0" indent="0">
              <a:buNone/>
            </a:pPr>
            <a:r>
              <a:rPr lang="de-DE" sz="2200" b="1" dirty="0"/>
              <a:t>14.00              </a:t>
            </a:r>
            <a:r>
              <a:rPr lang="de-DE" sz="2200" dirty="0"/>
              <a:t>Vier</a:t>
            </a:r>
            <a:r>
              <a:rPr lang="de-DE" sz="2200" b="1" dirty="0"/>
              <a:t> </a:t>
            </a:r>
            <a:r>
              <a:rPr lang="de-DE" sz="2200" dirty="0"/>
              <a:t>parallele Foren </a:t>
            </a:r>
          </a:p>
          <a:p>
            <a:pPr marL="0" indent="0">
              <a:buNone/>
            </a:pPr>
            <a:r>
              <a:rPr lang="de-DE" sz="2200" b="1" dirty="0"/>
              <a:t>16.00 Uhr      </a:t>
            </a:r>
            <a:r>
              <a:rPr lang="de-DE" sz="2200" dirty="0"/>
              <a:t>„</a:t>
            </a:r>
            <a:r>
              <a:rPr lang="de-DE" sz="2200" dirty="0" err="1"/>
              <a:t>Fishbowl</a:t>
            </a:r>
            <a:r>
              <a:rPr lang="de-DE" sz="2200" dirty="0"/>
              <a:t> im Zug“ -  Berichte aus den Foren</a:t>
            </a:r>
            <a:r>
              <a:rPr lang="de-DE" sz="2200" b="1" dirty="0"/>
              <a:t> </a:t>
            </a:r>
          </a:p>
          <a:p>
            <a:pPr marL="0" indent="0">
              <a:buNone/>
            </a:pPr>
            <a:r>
              <a:rPr lang="de-DE" sz="2200" b="1" dirty="0"/>
              <a:t>17.00 Uhr	</a:t>
            </a:r>
            <a:r>
              <a:rPr lang="de-DE" sz="2200" dirty="0"/>
              <a:t>Wie geht es weiter „DGSF Klimaneutral bis 2030“? </a:t>
            </a:r>
          </a:p>
          <a:p>
            <a:pPr marL="0" indent="0">
              <a:buNone/>
            </a:pPr>
            <a:r>
              <a:rPr lang="de-DE" sz="2200" b="1" dirty="0"/>
              <a:t>17.15 Uhr    	</a:t>
            </a:r>
            <a:r>
              <a:rPr lang="de-DE" sz="2200" dirty="0"/>
              <a:t>Abschlussritual</a:t>
            </a:r>
          </a:p>
          <a:p>
            <a:pPr marL="0" indent="0">
              <a:buNone/>
            </a:pPr>
            <a:endParaRPr lang="de-DE" sz="2200" dirty="0"/>
          </a:p>
          <a:p>
            <a:pPr marL="0" indent="0">
              <a:buNone/>
            </a:pPr>
            <a:r>
              <a:rPr lang="de-DE" sz="2200" dirty="0"/>
              <a:t>		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C86EFCD-A5F1-1BD8-8D10-EF047091C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492" y="5782763"/>
            <a:ext cx="1578769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158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94" name="Rectangle 15393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el 14"/>
          <p:cNvSpPr>
            <a:spLocks noGrp="1"/>
          </p:cNvSpPr>
          <p:nvPr>
            <p:ph type="ctrTitle"/>
          </p:nvPr>
        </p:nvSpPr>
        <p:spPr>
          <a:xfrm>
            <a:off x="617219" y="548640"/>
            <a:ext cx="270064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1800"/>
              </a:spcAft>
              <a:defRPr/>
            </a:pPr>
            <a:br>
              <a:rPr lang="en-US" sz="47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Fulda 15.3.2024 </a:t>
            </a:r>
            <a:br>
              <a:rPr lang="de-DE" sz="2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br>
              <a:rPr lang="de-DE" sz="36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r>
              <a:rPr lang="de-DE" sz="3600" dirty="0">
                <a:solidFill>
                  <a:srgbClr val="00808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Parallele Foren</a:t>
            </a:r>
            <a:br>
              <a:rPr lang="de-DE" sz="48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en-US" sz="4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396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830629 w 4480560"/>
              <a:gd name="connsiteY3" fmla="*/ 0 h 13716"/>
              <a:gd name="connsiteX4" fmla="*/ 2425903 w 4480560"/>
              <a:gd name="connsiteY4" fmla="*/ 0 h 13716"/>
              <a:gd name="connsiteX5" fmla="*/ 3021178 w 4480560"/>
              <a:gd name="connsiteY5" fmla="*/ 0 h 13716"/>
              <a:gd name="connsiteX6" fmla="*/ 3750869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930091 w 4480560"/>
              <a:gd name="connsiteY9" fmla="*/ 13716 h 13716"/>
              <a:gd name="connsiteX10" fmla="*/ 3290011 w 4480560"/>
              <a:gd name="connsiteY10" fmla="*/ 13716 h 13716"/>
              <a:gd name="connsiteX11" fmla="*/ 2649931 w 4480560"/>
              <a:gd name="connsiteY11" fmla="*/ 13716 h 13716"/>
              <a:gd name="connsiteX12" fmla="*/ 2054657 w 4480560"/>
              <a:gd name="connsiteY12" fmla="*/ 13716 h 13716"/>
              <a:gd name="connsiteX13" fmla="*/ 1324966 w 4480560"/>
              <a:gd name="connsiteY13" fmla="*/ 13716 h 13716"/>
              <a:gd name="connsiteX14" fmla="*/ 595274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574" y="14606"/>
                  <a:pt x="338605" y="-40"/>
                  <a:pt x="595274" y="0"/>
                </a:cubicBezTo>
                <a:cubicBezTo>
                  <a:pt x="856171" y="-2198"/>
                  <a:pt x="863435" y="-13333"/>
                  <a:pt x="1100938" y="0"/>
                </a:cubicBezTo>
                <a:cubicBezTo>
                  <a:pt x="1340270" y="17713"/>
                  <a:pt x="1418448" y="-18893"/>
                  <a:pt x="1651406" y="0"/>
                </a:cubicBezTo>
                <a:cubicBezTo>
                  <a:pt x="1875387" y="1627"/>
                  <a:pt x="2153037" y="22688"/>
                  <a:pt x="2336292" y="0"/>
                </a:cubicBezTo>
                <a:cubicBezTo>
                  <a:pt x="2522206" y="-4211"/>
                  <a:pt x="2718333" y="34959"/>
                  <a:pt x="2931566" y="0"/>
                </a:cubicBezTo>
                <a:cubicBezTo>
                  <a:pt x="3137043" y="-17106"/>
                  <a:pt x="3304331" y="1415"/>
                  <a:pt x="3482035" y="0"/>
                </a:cubicBezTo>
                <a:cubicBezTo>
                  <a:pt x="3649837" y="-24078"/>
                  <a:pt x="4010577" y="-51921"/>
                  <a:pt x="4480560" y="0"/>
                </a:cubicBezTo>
                <a:cubicBezTo>
                  <a:pt x="4480642" y="3611"/>
                  <a:pt x="4480510" y="9346"/>
                  <a:pt x="4480560" y="13716"/>
                </a:cubicBezTo>
                <a:cubicBezTo>
                  <a:pt x="4305601" y="36948"/>
                  <a:pt x="4025154" y="21890"/>
                  <a:pt x="3840480" y="13716"/>
                </a:cubicBezTo>
                <a:cubicBezTo>
                  <a:pt x="3668919" y="-16903"/>
                  <a:pt x="3556555" y="-17246"/>
                  <a:pt x="3290011" y="13716"/>
                </a:cubicBezTo>
                <a:cubicBezTo>
                  <a:pt x="2991827" y="13600"/>
                  <a:pt x="2862038" y="-27094"/>
                  <a:pt x="2560320" y="13716"/>
                </a:cubicBezTo>
                <a:cubicBezTo>
                  <a:pt x="2273396" y="32804"/>
                  <a:pt x="2159701" y="35426"/>
                  <a:pt x="1965046" y="13716"/>
                </a:cubicBezTo>
                <a:cubicBezTo>
                  <a:pt x="1785994" y="24616"/>
                  <a:pt x="1686680" y="47748"/>
                  <a:pt x="1459382" y="13716"/>
                </a:cubicBezTo>
                <a:cubicBezTo>
                  <a:pt x="1260610" y="398"/>
                  <a:pt x="913962" y="26960"/>
                  <a:pt x="774497" y="13716"/>
                </a:cubicBezTo>
                <a:cubicBezTo>
                  <a:pt x="689426" y="-2719"/>
                  <a:pt x="378264" y="1751"/>
                  <a:pt x="0" y="13716"/>
                </a:cubicBezTo>
                <a:cubicBezTo>
                  <a:pt x="-173" y="8371"/>
                  <a:pt x="-387" y="6213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90844" y="5546"/>
                  <a:pt x="318443" y="10543"/>
                  <a:pt x="595274" y="0"/>
                </a:cubicBezTo>
                <a:cubicBezTo>
                  <a:pt x="862223" y="-10630"/>
                  <a:pt x="1008164" y="-6970"/>
                  <a:pt x="1100938" y="0"/>
                </a:cubicBezTo>
                <a:cubicBezTo>
                  <a:pt x="1231751" y="-9052"/>
                  <a:pt x="1563421" y="-55931"/>
                  <a:pt x="1830629" y="0"/>
                </a:cubicBezTo>
                <a:cubicBezTo>
                  <a:pt x="2081843" y="38764"/>
                  <a:pt x="2181743" y="16966"/>
                  <a:pt x="2425903" y="0"/>
                </a:cubicBezTo>
                <a:cubicBezTo>
                  <a:pt x="2657412" y="-20059"/>
                  <a:pt x="2795431" y="8423"/>
                  <a:pt x="3021178" y="0"/>
                </a:cubicBezTo>
                <a:cubicBezTo>
                  <a:pt x="3275119" y="-4749"/>
                  <a:pt x="3480943" y="2522"/>
                  <a:pt x="3750869" y="0"/>
                </a:cubicBezTo>
                <a:cubicBezTo>
                  <a:pt x="4005211" y="16055"/>
                  <a:pt x="4302144" y="-2969"/>
                  <a:pt x="4480560" y="0"/>
                </a:cubicBezTo>
                <a:cubicBezTo>
                  <a:pt x="4480397" y="3458"/>
                  <a:pt x="4481383" y="8632"/>
                  <a:pt x="4480560" y="13716"/>
                </a:cubicBezTo>
                <a:cubicBezTo>
                  <a:pt x="4261480" y="-10003"/>
                  <a:pt x="4206199" y="28529"/>
                  <a:pt x="3930091" y="13716"/>
                </a:cubicBezTo>
                <a:cubicBezTo>
                  <a:pt x="3666932" y="-15474"/>
                  <a:pt x="3493645" y="14804"/>
                  <a:pt x="3290011" y="13716"/>
                </a:cubicBezTo>
                <a:cubicBezTo>
                  <a:pt x="3137078" y="-41032"/>
                  <a:pt x="2894690" y="-17948"/>
                  <a:pt x="2649931" y="13716"/>
                </a:cubicBezTo>
                <a:cubicBezTo>
                  <a:pt x="2413020" y="21294"/>
                  <a:pt x="2225991" y="-10559"/>
                  <a:pt x="2054657" y="13716"/>
                </a:cubicBezTo>
                <a:cubicBezTo>
                  <a:pt x="1886877" y="37541"/>
                  <a:pt x="1548763" y="45390"/>
                  <a:pt x="1324966" y="13716"/>
                </a:cubicBezTo>
                <a:cubicBezTo>
                  <a:pt x="1040995" y="1897"/>
                  <a:pt x="786929" y="-17655"/>
                  <a:pt x="595274" y="13716"/>
                </a:cubicBezTo>
                <a:cubicBezTo>
                  <a:pt x="371401" y="32831"/>
                  <a:pt x="168483" y="23167"/>
                  <a:pt x="0" y="13716"/>
                </a:cubicBezTo>
                <a:cubicBezTo>
                  <a:pt x="-740" y="8467"/>
                  <a:pt x="-279" y="4434"/>
                  <a:pt x="0" y="0"/>
                </a:cubicBezTo>
                <a:close/>
              </a:path>
              <a:path w="4480560" h="13716" fill="none" stroke="0" extrusionOk="0">
                <a:moveTo>
                  <a:pt x="0" y="0"/>
                </a:moveTo>
                <a:cubicBezTo>
                  <a:pt x="254633" y="596"/>
                  <a:pt x="318854" y="8353"/>
                  <a:pt x="595274" y="0"/>
                </a:cubicBezTo>
                <a:cubicBezTo>
                  <a:pt x="857042" y="-2503"/>
                  <a:pt x="863005" y="-13327"/>
                  <a:pt x="1100938" y="0"/>
                </a:cubicBezTo>
                <a:cubicBezTo>
                  <a:pt x="1322315" y="28736"/>
                  <a:pt x="1429801" y="-15572"/>
                  <a:pt x="1651406" y="0"/>
                </a:cubicBezTo>
                <a:cubicBezTo>
                  <a:pt x="1861310" y="20479"/>
                  <a:pt x="2199002" y="36173"/>
                  <a:pt x="2336292" y="0"/>
                </a:cubicBezTo>
                <a:cubicBezTo>
                  <a:pt x="2504451" y="-23230"/>
                  <a:pt x="2735943" y="-3451"/>
                  <a:pt x="2931566" y="0"/>
                </a:cubicBezTo>
                <a:cubicBezTo>
                  <a:pt x="3109081" y="-33272"/>
                  <a:pt x="3310374" y="39503"/>
                  <a:pt x="3482035" y="0"/>
                </a:cubicBezTo>
                <a:cubicBezTo>
                  <a:pt x="3630968" y="-117346"/>
                  <a:pt x="3975789" y="30358"/>
                  <a:pt x="4480560" y="0"/>
                </a:cubicBezTo>
                <a:cubicBezTo>
                  <a:pt x="4480546" y="3532"/>
                  <a:pt x="4481771" y="9530"/>
                  <a:pt x="4480560" y="13716"/>
                </a:cubicBezTo>
                <a:cubicBezTo>
                  <a:pt x="4299745" y="8025"/>
                  <a:pt x="4055484" y="54224"/>
                  <a:pt x="3840480" y="13716"/>
                </a:cubicBezTo>
                <a:cubicBezTo>
                  <a:pt x="3665362" y="14404"/>
                  <a:pt x="3548412" y="6532"/>
                  <a:pt x="3290011" y="13716"/>
                </a:cubicBezTo>
                <a:cubicBezTo>
                  <a:pt x="3037450" y="36923"/>
                  <a:pt x="2862123" y="43167"/>
                  <a:pt x="2560320" y="13716"/>
                </a:cubicBezTo>
                <a:cubicBezTo>
                  <a:pt x="2308793" y="7156"/>
                  <a:pt x="2153402" y="-25971"/>
                  <a:pt x="1965046" y="13716"/>
                </a:cubicBezTo>
                <a:cubicBezTo>
                  <a:pt x="1778601" y="25944"/>
                  <a:pt x="1672011" y="23840"/>
                  <a:pt x="1459382" y="13716"/>
                </a:cubicBezTo>
                <a:cubicBezTo>
                  <a:pt x="1212351" y="-9856"/>
                  <a:pt x="906131" y="12859"/>
                  <a:pt x="774497" y="13716"/>
                </a:cubicBezTo>
                <a:cubicBezTo>
                  <a:pt x="636671" y="-47283"/>
                  <a:pt x="331670" y="1705"/>
                  <a:pt x="0" y="13716"/>
                </a:cubicBezTo>
                <a:cubicBezTo>
                  <a:pt x="-561" y="8546"/>
                  <a:pt x="-377" y="61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80560"/>
                      <a:gd name="connsiteY0" fmla="*/ 0 h 13716"/>
                      <a:gd name="connsiteX1" fmla="*/ 595274 w 4480560"/>
                      <a:gd name="connsiteY1" fmla="*/ 0 h 13716"/>
                      <a:gd name="connsiteX2" fmla="*/ 1100938 w 4480560"/>
                      <a:gd name="connsiteY2" fmla="*/ 0 h 13716"/>
                      <a:gd name="connsiteX3" fmla="*/ 1651406 w 4480560"/>
                      <a:gd name="connsiteY3" fmla="*/ 0 h 13716"/>
                      <a:gd name="connsiteX4" fmla="*/ 2336292 w 4480560"/>
                      <a:gd name="connsiteY4" fmla="*/ 0 h 13716"/>
                      <a:gd name="connsiteX5" fmla="*/ 2931566 w 4480560"/>
                      <a:gd name="connsiteY5" fmla="*/ 0 h 13716"/>
                      <a:gd name="connsiteX6" fmla="*/ 3482035 w 4480560"/>
                      <a:gd name="connsiteY6" fmla="*/ 0 h 13716"/>
                      <a:gd name="connsiteX7" fmla="*/ 4480560 w 4480560"/>
                      <a:gd name="connsiteY7" fmla="*/ 0 h 13716"/>
                      <a:gd name="connsiteX8" fmla="*/ 4480560 w 4480560"/>
                      <a:gd name="connsiteY8" fmla="*/ 13716 h 13716"/>
                      <a:gd name="connsiteX9" fmla="*/ 3840480 w 4480560"/>
                      <a:gd name="connsiteY9" fmla="*/ 13716 h 13716"/>
                      <a:gd name="connsiteX10" fmla="*/ 3290011 w 4480560"/>
                      <a:gd name="connsiteY10" fmla="*/ 13716 h 13716"/>
                      <a:gd name="connsiteX11" fmla="*/ 2560320 w 4480560"/>
                      <a:gd name="connsiteY11" fmla="*/ 13716 h 13716"/>
                      <a:gd name="connsiteX12" fmla="*/ 1965046 w 4480560"/>
                      <a:gd name="connsiteY12" fmla="*/ 13716 h 13716"/>
                      <a:gd name="connsiteX13" fmla="*/ 1459382 w 4480560"/>
                      <a:gd name="connsiteY13" fmla="*/ 13716 h 13716"/>
                      <a:gd name="connsiteX14" fmla="*/ 774497 w 4480560"/>
                      <a:gd name="connsiteY14" fmla="*/ 13716 h 13716"/>
                      <a:gd name="connsiteX15" fmla="*/ 0 w 4480560"/>
                      <a:gd name="connsiteY15" fmla="*/ 13716 h 13716"/>
                      <a:gd name="connsiteX16" fmla="*/ 0 w 4480560"/>
                      <a:gd name="connsiteY1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80560" h="13716" fill="none" extrusionOk="0">
                        <a:moveTo>
                          <a:pt x="0" y="0"/>
                        </a:moveTo>
                        <a:cubicBezTo>
                          <a:pt x="267821" y="8731"/>
                          <a:pt x="334105" y="2629"/>
                          <a:pt x="595274" y="0"/>
                        </a:cubicBezTo>
                        <a:cubicBezTo>
                          <a:pt x="856443" y="-2629"/>
                          <a:pt x="863808" y="-13353"/>
                          <a:pt x="1100938" y="0"/>
                        </a:cubicBezTo>
                        <a:cubicBezTo>
                          <a:pt x="1338068" y="13353"/>
                          <a:pt x="1431663" y="-25862"/>
                          <a:pt x="1651406" y="0"/>
                        </a:cubicBezTo>
                        <a:cubicBezTo>
                          <a:pt x="1871149" y="25862"/>
                          <a:pt x="2173163" y="23827"/>
                          <a:pt x="2336292" y="0"/>
                        </a:cubicBezTo>
                        <a:cubicBezTo>
                          <a:pt x="2499421" y="-23827"/>
                          <a:pt x="2720589" y="28148"/>
                          <a:pt x="2931566" y="0"/>
                        </a:cubicBezTo>
                        <a:cubicBezTo>
                          <a:pt x="3142543" y="-28148"/>
                          <a:pt x="3323630" y="27022"/>
                          <a:pt x="3482035" y="0"/>
                        </a:cubicBezTo>
                        <a:cubicBezTo>
                          <a:pt x="3640440" y="-27022"/>
                          <a:pt x="4012110" y="-20118"/>
                          <a:pt x="4480560" y="0"/>
                        </a:cubicBezTo>
                        <a:cubicBezTo>
                          <a:pt x="4480273" y="3379"/>
                          <a:pt x="4480768" y="9289"/>
                          <a:pt x="4480560" y="13716"/>
                        </a:cubicBezTo>
                        <a:cubicBezTo>
                          <a:pt x="4314132" y="10352"/>
                          <a:pt x="4028383" y="32060"/>
                          <a:pt x="3840480" y="13716"/>
                        </a:cubicBezTo>
                        <a:cubicBezTo>
                          <a:pt x="3652577" y="-4628"/>
                          <a:pt x="3547615" y="-1724"/>
                          <a:pt x="3290011" y="13716"/>
                        </a:cubicBezTo>
                        <a:cubicBezTo>
                          <a:pt x="3032407" y="29156"/>
                          <a:pt x="2830268" y="4147"/>
                          <a:pt x="2560320" y="13716"/>
                        </a:cubicBezTo>
                        <a:cubicBezTo>
                          <a:pt x="2290372" y="23285"/>
                          <a:pt x="2147422" y="2156"/>
                          <a:pt x="1965046" y="13716"/>
                        </a:cubicBezTo>
                        <a:cubicBezTo>
                          <a:pt x="1782670" y="25276"/>
                          <a:pt x="1689791" y="36108"/>
                          <a:pt x="1459382" y="13716"/>
                        </a:cubicBezTo>
                        <a:cubicBezTo>
                          <a:pt x="1228973" y="-8676"/>
                          <a:pt x="915486" y="31929"/>
                          <a:pt x="774497" y="13716"/>
                        </a:cubicBezTo>
                        <a:cubicBezTo>
                          <a:pt x="633508" y="-4497"/>
                          <a:pt x="361442" y="-15679"/>
                          <a:pt x="0" y="13716"/>
                        </a:cubicBezTo>
                        <a:cubicBezTo>
                          <a:pt x="-362" y="8190"/>
                          <a:pt x="-434" y="6098"/>
                          <a:pt x="0" y="0"/>
                        </a:cubicBezTo>
                        <a:close/>
                      </a:path>
                      <a:path w="4480560" h="13716" stroke="0" extrusionOk="0">
                        <a:moveTo>
                          <a:pt x="0" y="0"/>
                        </a:moveTo>
                        <a:cubicBezTo>
                          <a:pt x="285465" y="225"/>
                          <a:pt x="322691" y="16223"/>
                          <a:pt x="595274" y="0"/>
                        </a:cubicBezTo>
                        <a:cubicBezTo>
                          <a:pt x="867857" y="-16223"/>
                          <a:pt x="989129" y="-11242"/>
                          <a:pt x="1100938" y="0"/>
                        </a:cubicBezTo>
                        <a:cubicBezTo>
                          <a:pt x="1212747" y="11242"/>
                          <a:pt x="1574350" y="-36410"/>
                          <a:pt x="1830629" y="0"/>
                        </a:cubicBezTo>
                        <a:cubicBezTo>
                          <a:pt x="2086908" y="36410"/>
                          <a:pt x="2180922" y="4645"/>
                          <a:pt x="2425903" y="0"/>
                        </a:cubicBezTo>
                        <a:cubicBezTo>
                          <a:pt x="2670884" y="-4645"/>
                          <a:pt x="2782024" y="22929"/>
                          <a:pt x="3021178" y="0"/>
                        </a:cubicBezTo>
                        <a:cubicBezTo>
                          <a:pt x="3260332" y="-22929"/>
                          <a:pt x="3456982" y="-1586"/>
                          <a:pt x="3750869" y="0"/>
                        </a:cubicBezTo>
                        <a:cubicBezTo>
                          <a:pt x="4044756" y="1586"/>
                          <a:pt x="4302726" y="17043"/>
                          <a:pt x="4480560" y="0"/>
                        </a:cubicBezTo>
                        <a:cubicBezTo>
                          <a:pt x="4480360" y="3832"/>
                          <a:pt x="4481152" y="9314"/>
                          <a:pt x="4480560" y="13716"/>
                        </a:cubicBezTo>
                        <a:cubicBezTo>
                          <a:pt x="4279652" y="-11422"/>
                          <a:pt x="4200762" y="36994"/>
                          <a:pt x="3930091" y="13716"/>
                        </a:cubicBezTo>
                        <a:cubicBezTo>
                          <a:pt x="3659420" y="-9562"/>
                          <a:pt x="3456052" y="17722"/>
                          <a:pt x="3290011" y="13716"/>
                        </a:cubicBezTo>
                        <a:cubicBezTo>
                          <a:pt x="3123970" y="9710"/>
                          <a:pt x="2882392" y="28246"/>
                          <a:pt x="2649931" y="13716"/>
                        </a:cubicBezTo>
                        <a:cubicBezTo>
                          <a:pt x="2417470" y="-814"/>
                          <a:pt x="2238426" y="2765"/>
                          <a:pt x="2054657" y="13716"/>
                        </a:cubicBezTo>
                        <a:cubicBezTo>
                          <a:pt x="1870888" y="24667"/>
                          <a:pt x="1566368" y="40468"/>
                          <a:pt x="1324966" y="13716"/>
                        </a:cubicBezTo>
                        <a:cubicBezTo>
                          <a:pt x="1083564" y="-13036"/>
                          <a:pt x="787410" y="6374"/>
                          <a:pt x="595274" y="13716"/>
                        </a:cubicBezTo>
                        <a:cubicBezTo>
                          <a:pt x="403138" y="21058"/>
                          <a:pt x="169622" y="5927"/>
                          <a:pt x="0" y="13716"/>
                        </a:cubicBezTo>
                        <a:cubicBezTo>
                          <a:pt x="-475" y="8699"/>
                          <a:pt x="-565" y="44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ntertitel 15"/>
          <p:cNvSpPr>
            <a:spLocks noGrp="1"/>
          </p:cNvSpPr>
          <p:nvPr>
            <p:ph type="subTitle" idx="1"/>
          </p:nvPr>
        </p:nvSpPr>
        <p:spPr>
          <a:xfrm>
            <a:off x="3844813" y="1503065"/>
            <a:ext cx="4668251" cy="44805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(A) Die Klimakrise und ihr Einfluss auf die psychische Gesundheit – Implikationen für die praktische Arbeit mit der Klientel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2060"/>
                </a:solidFill>
                <a:latin typeface="+mj-lt"/>
                <a:ea typeface="Calibri" panose="020F0502020204030204" pitchFamily="34" charset="0"/>
              </a:rPr>
              <a:t>(B) Die Klimakrise in Theorie und Praxis systemischer Arbeit – Implikationen für Weiterbildung, Lehre und Forschung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2060"/>
                </a:solidFill>
                <a:latin typeface="+mj-lt"/>
                <a:ea typeface="Calibri" panose="020F0502020204030204" pitchFamily="34" charset="0"/>
              </a:rPr>
              <a:t>(C) </a:t>
            </a:r>
            <a:r>
              <a:rPr lang="de-DE" sz="1800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Umwelt und Klimaschutz in unseren Einrichtungen – Organisationen auf dem Weg zur Klimaneutralität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2060"/>
                </a:solidFill>
                <a:latin typeface="+mj-lt"/>
                <a:ea typeface="Calibri" panose="020F0502020204030204" pitchFamily="34" charset="0"/>
              </a:rPr>
              <a:t>(D) Berufspolitisches Wirken im Kontext gesamtgesellschaftlicher Veränderungen – Engagement in Allianzen und Netzwerken</a:t>
            </a:r>
            <a:endParaRPr lang="de-DE" sz="1800" dirty="0">
              <a:solidFill>
                <a:srgbClr val="00206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r>
              <a:rPr lang="de-DE" sz="1800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 </a:t>
            </a:r>
            <a:endParaRPr lang="de-DE" sz="1800" dirty="0">
              <a:solidFill>
                <a:srgbClr val="00206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indent="-228600" algn="l" defTabSz="914400">
              <a:buFont typeface="Arial" panose="020B0604020202020204" pitchFamily="34" charset="0"/>
              <a:buChar char="•"/>
              <a:defRPr/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4147120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0" name="Rectangle 102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D703F04-DDE7-15E9-FDD4-DDB4FA408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70" y="856180"/>
            <a:ext cx="3420438" cy="112806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914400"/>
            <a:r>
              <a:rPr lang="de-DE" sz="2800" dirty="0">
                <a:solidFill>
                  <a:srgbClr val="0070C0"/>
                </a:solidFill>
              </a:rPr>
              <a:t>Wie kann ein gutes Leben für ALLE gelingen? </a:t>
            </a:r>
            <a:br>
              <a:rPr lang="de-DE" sz="2800" dirty="0">
                <a:solidFill>
                  <a:srgbClr val="0070C0"/>
                </a:solidFill>
              </a:rPr>
            </a:br>
            <a:endParaRPr lang="en-US" sz="2800" b="1" dirty="0">
              <a:solidFill>
                <a:srgbClr val="0070C0"/>
              </a:solidFill>
            </a:endParaRPr>
          </a:p>
        </p:txBody>
      </p:sp>
      <p:grpSp>
        <p:nvGrpSpPr>
          <p:cNvPr id="1032" name="Group 103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1033" name="Rectangle 103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4" name="Rectangle 103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6" name="Rectangle 103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73085E4D-B0E1-D8BB-02CB-222CB18E8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039" y="2330505"/>
            <a:ext cx="3419569" cy="3979585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indent="0" defTabSz="914400">
              <a:buNone/>
            </a:pPr>
            <a:r>
              <a:rPr lang="de-DE" dirty="0">
                <a:solidFill>
                  <a:srgbClr val="0070C0"/>
                </a:solidFill>
                <a:latin typeface="+mj-lt"/>
              </a:rPr>
              <a:t>Wenn das die Frage ist, wie können wir Teil der Lösung sein?</a:t>
            </a:r>
          </a:p>
          <a:p>
            <a:pPr marL="0" indent="0" defTabSz="914400">
              <a:buNone/>
            </a:pPr>
            <a:br>
              <a:rPr lang="de-DE" dirty="0">
                <a:solidFill>
                  <a:srgbClr val="0070C0"/>
                </a:solidFill>
                <a:latin typeface="+mj-lt"/>
              </a:rPr>
            </a:br>
            <a:r>
              <a:rPr lang="de-DE" dirty="0">
                <a:solidFill>
                  <a:srgbClr val="0070C0"/>
                </a:solidFill>
                <a:latin typeface="+mj-lt"/>
              </a:rPr>
              <a:t>Spezifisch in unterschiedlichen Bereichen, Arbeitsfeldern, Formaten und Settings! </a:t>
            </a:r>
          </a:p>
          <a:p>
            <a:pPr marL="0" indent="0" defTabSz="914400">
              <a:buNone/>
            </a:pPr>
            <a:endParaRPr lang="de-DE" dirty="0">
              <a:solidFill>
                <a:srgbClr val="0070C0"/>
              </a:solidFill>
              <a:latin typeface="+mj-lt"/>
            </a:endParaRPr>
          </a:p>
          <a:p>
            <a:pPr marL="0" indent="0" defTabSz="914400">
              <a:buNone/>
            </a:pPr>
            <a:endParaRPr lang="en-US" sz="1700" dirty="0">
              <a:solidFill>
                <a:srgbClr val="0070C0"/>
              </a:solidFill>
            </a:endParaRPr>
          </a:p>
          <a:p>
            <a:pPr marL="0" indent="0" defTabSz="914400">
              <a:buNone/>
            </a:pPr>
            <a:br>
              <a:rPr lang="en-US" sz="1700" dirty="0">
                <a:solidFill>
                  <a:srgbClr val="0070C0"/>
                </a:solidFill>
              </a:rPr>
            </a:br>
            <a:br>
              <a:rPr lang="en-US" sz="1700" dirty="0">
                <a:solidFill>
                  <a:srgbClr val="0070C0"/>
                </a:solidFill>
              </a:rPr>
            </a:br>
            <a:br>
              <a:rPr lang="en-US" sz="1700" b="1" dirty="0"/>
            </a:br>
            <a:r>
              <a:rPr lang="en-US" sz="1700" b="1" dirty="0"/>
              <a:t> </a:t>
            </a:r>
            <a:br>
              <a:rPr lang="en-US" sz="1700" b="1" dirty="0"/>
            </a:br>
            <a:endParaRPr lang="en-US" sz="1700" dirty="0"/>
          </a:p>
        </p:txBody>
      </p:sp>
      <p:sp>
        <p:nvSpPr>
          <p:cNvPr id="1038" name="Rectangle 103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Rectangle 103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5" name="Grafik 1" descr="page5image3209483936">
            <a:extLst>
              <a:ext uri="{FF2B5EF4-FFF2-40B4-BE49-F238E27FC236}">
                <a16:creationId xmlns:a16="http://schemas.microsoft.com/office/drawing/2014/main" id="{F638E7CF-DCDD-2BD3-A597-7E85C979F7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6" r="23101" b="1"/>
          <a:stretch>
            <a:fillRect/>
          </a:stretch>
        </p:blipFill>
        <p:spPr bwMode="auto">
          <a:xfrm>
            <a:off x="4483341" y="799352"/>
            <a:ext cx="4069057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E07C70C3-B181-ECBD-6586-E6D3CE271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4357" y="6492240"/>
            <a:ext cx="228815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B6433FA-C8DF-97CA-34D9-F448368EE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38802" y="6492240"/>
            <a:ext cx="79178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D22F896-40B5-4ADD-8801-0D06FADFA095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8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1CDCDCA-44E8-9674-BF90-B07667888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6686" y="222727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135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958FD44-07B2-AEA0-71FE-9ACA8902F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17014" y="3878780"/>
            <a:ext cx="3483864" cy="2581140"/>
          </a:xfrm>
        </p:spPr>
        <p:txBody>
          <a:bodyPr>
            <a:normAutofit fontScale="92500"/>
          </a:bodyPr>
          <a:lstStyle/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04FC285-5B81-B668-29E8-193249D28985}"/>
              </a:ext>
            </a:extLst>
          </p:cNvPr>
          <p:cNvSpPr txBox="1"/>
          <p:nvPr/>
        </p:nvSpPr>
        <p:spPr>
          <a:xfrm>
            <a:off x="7073901" y="7020170"/>
            <a:ext cx="307538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1350" dirty="0">
                <a:solidFill>
                  <a:srgbClr val="FFFF00"/>
                </a:solidFill>
              </a:rPr>
              <a:t>© www.janbleckwedel.de</a:t>
            </a:r>
            <a:endParaRPr lang="de-DE" sz="135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02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D703F04-DDE7-15E9-FDD4-DDB4FA408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de-DE" sz="2800">
                <a:solidFill>
                  <a:srgbClr val="0070C0"/>
                </a:solidFill>
              </a:rPr>
              <a:t>Vier Fragenbereiche</a:t>
            </a:r>
            <a:br>
              <a:rPr lang="de-DE" sz="2800">
                <a:solidFill>
                  <a:srgbClr val="0070C0"/>
                </a:solidFill>
              </a:rPr>
            </a:b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E07C70C3-B181-ECBD-6586-E6D3CE271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B6433FA-C8DF-97CA-34D9-F448368EE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D22F896-40B5-4ADD-8801-0D06FADFA095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9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73085E4D-B0E1-D8BB-02CB-222CB18E818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242646"/>
            <a:ext cx="7886700" cy="4934317"/>
          </a:xfr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indent="0">
              <a:buNone/>
            </a:pPr>
            <a:r>
              <a:rPr lang="de-DE" dirty="0"/>
              <a:t> 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sz="6400" b="1" dirty="0">
                <a:solidFill>
                  <a:srgbClr val="7030A0"/>
                </a:solidFill>
                <a:latin typeface="+mj-lt"/>
              </a:rPr>
              <a:t>Klimaschutz als Querschnittsthema</a:t>
            </a:r>
            <a:endParaRPr lang="de-DE" sz="6400" dirty="0">
              <a:solidFill>
                <a:srgbClr val="7030A0"/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de-DE" sz="6400" dirty="0">
                <a:solidFill>
                  <a:srgbClr val="0070C0"/>
                </a:solidFill>
                <a:latin typeface="+mj-lt"/>
              </a:rPr>
              <a:t>Wie und worin zeigen sich Zusammenhänge?  </a:t>
            </a:r>
          </a:p>
          <a:p>
            <a:pPr>
              <a:lnSpc>
                <a:spcPct val="120000"/>
              </a:lnSpc>
            </a:pPr>
            <a:r>
              <a:rPr lang="de-DE" sz="6400" dirty="0">
                <a:solidFill>
                  <a:srgbClr val="0070C0"/>
                </a:solidFill>
                <a:latin typeface="+mj-lt"/>
              </a:rPr>
              <a:t>Wie kann ich/können wir in unserer Praxis Zusammenhänge sichtbar machen?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sz="6400" b="1" dirty="0">
                <a:solidFill>
                  <a:srgbClr val="7030A0"/>
                </a:solidFill>
                <a:latin typeface="+mj-lt"/>
              </a:rPr>
              <a:t>Klimaschutz als verbindendes und aktivierendes Ziel</a:t>
            </a:r>
            <a:endParaRPr lang="de-DE" sz="6400" dirty="0">
              <a:solidFill>
                <a:srgbClr val="7030A0"/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de-DE" sz="6400" dirty="0">
                <a:solidFill>
                  <a:srgbClr val="0070C0"/>
                </a:solidFill>
                <a:latin typeface="+mj-lt"/>
              </a:rPr>
              <a:t>Was könnte mein/unser Beitrag, meine/unsere Aufgabe sein? </a:t>
            </a:r>
          </a:p>
          <a:p>
            <a:pPr>
              <a:lnSpc>
                <a:spcPct val="120000"/>
              </a:lnSpc>
            </a:pPr>
            <a:r>
              <a:rPr lang="de-DE" sz="6400" dirty="0">
                <a:solidFill>
                  <a:srgbClr val="0070C0"/>
                </a:solidFill>
                <a:latin typeface="+mj-lt"/>
              </a:rPr>
              <a:t>Welche Kompetenz kann ich/können wir einbringen?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sz="6400" b="1" dirty="0">
                <a:solidFill>
                  <a:srgbClr val="7030A0"/>
                </a:solidFill>
                <a:latin typeface="+mj-lt"/>
              </a:rPr>
              <a:t>Erschöpfung vorbeugen – mit Freude und Lust gestalten</a:t>
            </a:r>
            <a:endParaRPr lang="de-DE" sz="6400" dirty="0">
              <a:solidFill>
                <a:srgbClr val="7030A0"/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de-DE" sz="6400" dirty="0">
                <a:solidFill>
                  <a:srgbClr val="0070C0"/>
                </a:solidFill>
                <a:latin typeface="+mj-lt"/>
              </a:rPr>
              <a:t>Wie sichere ich/sichern wir ein nachhaltiges, anhaltendes, aktives Engagement?</a:t>
            </a:r>
            <a:endParaRPr lang="de-DE" sz="6400" dirty="0">
              <a:solidFill>
                <a:srgbClr val="7030A0"/>
              </a:solidFill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de-DE" sz="6400" b="1" dirty="0">
                <a:solidFill>
                  <a:srgbClr val="7030A0"/>
                </a:solidFill>
                <a:latin typeface="+mj-lt"/>
              </a:rPr>
              <a:t>Inklusion </a:t>
            </a:r>
            <a:r>
              <a:rPr lang="de-DE" sz="6400" b="1">
                <a:solidFill>
                  <a:srgbClr val="7030A0"/>
                </a:solidFill>
                <a:latin typeface="+mj-lt"/>
              </a:rPr>
              <a:t>und Aktivierung</a:t>
            </a:r>
            <a:endParaRPr lang="de-DE" sz="6400" b="1" dirty="0">
              <a:solidFill>
                <a:srgbClr val="7030A0"/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de-DE" sz="6400" dirty="0">
                <a:solidFill>
                  <a:srgbClr val="0070C0"/>
                </a:solidFill>
                <a:latin typeface="+mj-lt"/>
              </a:rPr>
              <a:t>Wie können marginalisierte Personen und Milieus aktiv werden?</a:t>
            </a:r>
            <a:r>
              <a:rPr lang="de-DE" sz="4000" dirty="0">
                <a:solidFill>
                  <a:srgbClr val="7030A0"/>
                </a:solidFill>
                <a:latin typeface="+mj-lt"/>
              </a:rPr>
              <a:t> </a:t>
            </a:r>
          </a:p>
          <a:p>
            <a:pPr marL="0" indent="0" defTabSz="914400">
              <a:buNone/>
            </a:pPr>
            <a:endParaRPr lang="de-DE" dirty="0">
              <a:solidFill>
                <a:srgbClr val="0070C0"/>
              </a:solidFill>
              <a:latin typeface="+mj-lt"/>
            </a:endParaRPr>
          </a:p>
          <a:p>
            <a:pPr marL="0" indent="0" defTabSz="914400">
              <a:buNone/>
            </a:pPr>
            <a:endParaRPr lang="en-US" sz="1700" dirty="0">
              <a:solidFill>
                <a:srgbClr val="0070C0"/>
              </a:solidFill>
            </a:endParaRPr>
          </a:p>
          <a:p>
            <a:pPr marL="0" indent="0" defTabSz="914400">
              <a:buNone/>
            </a:pPr>
            <a:br>
              <a:rPr lang="en-US" sz="1700" dirty="0">
                <a:solidFill>
                  <a:srgbClr val="0070C0"/>
                </a:solidFill>
              </a:rPr>
            </a:br>
            <a:br>
              <a:rPr lang="en-US" sz="1700" dirty="0">
                <a:solidFill>
                  <a:srgbClr val="0070C0"/>
                </a:solidFill>
              </a:rPr>
            </a:br>
            <a:br>
              <a:rPr lang="en-US" sz="1700" b="1" dirty="0"/>
            </a:br>
            <a:r>
              <a:rPr lang="en-US" sz="1700" b="1" dirty="0"/>
              <a:t> </a:t>
            </a:r>
            <a:br>
              <a:rPr lang="en-US" sz="1700" b="1" dirty="0"/>
            </a:br>
            <a:endParaRPr lang="en-US" sz="1700" dirty="0"/>
          </a:p>
        </p:txBody>
      </p:sp>
      <p:pic>
        <p:nvPicPr>
          <p:cNvPr id="1025" name="Grafik 1" descr="page5image3209483936">
            <a:extLst>
              <a:ext uri="{FF2B5EF4-FFF2-40B4-BE49-F238E27FC236}">
                <a16:creationId xmlns:a16="http://schemas.microsoft.com/office/drawing/2014/main" id="{F638E7CF-DCDD-2BD3-A597-7E85C979F7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6" r="23101" b="1"/>
          <a:stretch>
            <a:fillRect/>
          </a:stretch>
        </p:blipFill>
        <p:spPr bwMode="auto">
          <a:xfrm>
            <a:off x="7369912" y="169761"/>
            <a:ext cx="1662227" cy="214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21CDCDCA-44E8-9674-BF90-B07667888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6686" y="222727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135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04FC285-5B81-B668-29E8-193249D28985}"/>
              </a:ext>
            </a:extLst>
          </p:cNvPr>
          <p:cNvSpPr txBox="1"/>
          <p:nvPr/>
        </p:nvSpPr>
        <p:spPr>
          <a:xfrm>
            <a:off x="7073901" y="7020170"/>
            <a:ext cx="307538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1350" dirty="0">
                <a:solidFill>
                  <a:srgbClr val="FFFF00"/>
                </a:solidFill>
              </a:rPr>
              <a:t>© www.janbleckwedel.de</a:t>
            </a:r>
            <a:endParaRPr lang="de-DE" sz="135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91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2481</Words>
  <Application>Microsoft Macintosh PowerPoint</Application>
  <PresentationFormat>Bildschirmpräsentation (4:3)</PresentationFormat>
  <Paragraphs>324</Paragraphs>
  <Slides>29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8" baseType="lpstr">
      <vt:lpstr>AppleSystemUIFont</vt:lpstr>
      <vt:lpstr>Aptos</vt:lpstr>
      <vt:lpstr>Arial</vt:lpstr>
      <vt:lpstr>Calibri</vt:lpstr>
      <vt:lpstr>Calibri Light</vt:lpstr>
      <vt:lpstr>Comic Sans MS</vt:lpstr>
      <vt:lpstr>Times New Roman</vt:lpstr>
      <vt:lpstr>Wingdings</vt:lpstr>
      <vt:lpstr>Office</vt:lpstr>
      <vt:lpstr>Die DGSF unterwegs zur klimafreundlichen Organisation  </vt:lpstr>
      <vt:lpstr> DGSF Netzwerk Klimaschutz  Bisherige Entwicklung   Meilensteine   </vt:lpstr>
      <vt:lpstr> BESCHLUSS MV/DGSF WIESBADEN 13.9.23    DGSF klimaneutral 2030   </vt:lpstr>
      <vt:lpstr>DGSF-Projekt Klimaneutral </vt:lpstr>
      <vt:lpstr>PowerPoint-Präsentation</vt:lpstr>
      <vt:lpstr>Ablauf</vt:lpstr>
      <vt:lpstr> Fulda 15.3.2024   Parallele Foren   </vt:lpstr>
      <vt:lpstr>Wie kann ein gutes Leben für ALLE gelingen?  </vt:lpstr>
      <vt:lpstr>Vier Fragenbereiche </vt:lpstr>
      <vt:lpstr>DGSF unterwegs zur klimafreundlichen Organisation </vt:lpstr>
      <vt:lpstr>Gesundheitsorientierte Beziehungsgestaltung Salutogenese-Matrix</vt:lpstr>
      <vt:lpstr> sechs Fragen für Entwicklungsvorhaben</vt:lpstr>
      <vt:lpstr> DGSF Netzwerk Klimaschutz  Querschnittsthema Klimaschutz - eine sozial-ökologische Transformation ist möglich  Positionen - Papier    </vt:lpstr>
      <vt:lpstr>  Denkpapier mit Ideen zur Umsetzung des Beschlusses der  Mitgliederversammlung der DGSF zur Klimaneutralität  Netzwerk Klimaschutz (U.F.) 1. Entwurf   </vt:lpstr>
      <vt:lpstr>  Denkpapier (1) Leitbild  Leitbild-Ideen für klimafreundliche Organisationen    </vt:lpstr>
      <vt:lpstr>  Denkpapier (2a) Klimafreundliche Organisation  &gt; gesellschaftliche Verantwortung     </vt:lpstr>
      <vt:lpstr>  Denkpapier (2b) Klimafreundliche Organisation  &gt; Teil der sozial-ökologischen Transformation      </vt:lpstr>
      <vt:lpstr>  Denkpapier (2c) Klimafreundliche Organisation   &gt; Bekenntnis zur Klimaneutralität     </vt:lpstr>
      <vt:lpstr>  Denkpapier (2d) Klimafreundliche Organisation    &gt; aktiver Beitrag zum Klimaschutz     </vt:lpstr>
      <vt:lpstr>  Denkpapier (2f) Klimafreundliche Organisation   &gt; Teil der Lösung bei der Gestaltung des Wandels      </vt:lpstr>
      <vt:lpstr>  Denkpapier (3)  Vorschlag zu einer möglichen AGENDA zur Umsetzung des Beschlusses DGSF klimaneutral 2030  (Road Map)        </vt:lpstr>
      <vt:lpstr>Big Picture</vt:lpstr>
      <vt:lpstr>Zwei Logiken – wie wollen wir unterwegs sein</vt:lpstr>
      <vt:lpstr>Gemeinwohlorientierung</vt:lpstr>
      <vt:lpstr>Hilfreiche Haltungen - Merksätze für Aktivisten (Ulrich Fellmeth)    </vt:lpstr>
      <vt:lpstr>      Was könn(t)en wir tun?</vt:lpstr>
      <vt:lpstr>      Was COSYMA anders macht (1)</vt:lpstr>
      <vt:lpstr>Was COSYMA…(2)</vt:lpstr>
      <vt:lpstr>Was COSYMA…(3)</vt:lpstr>
    </vt:vector>
  </TitlesOfParts>
  <Company>FehrfeldSupervision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Five Dimensions of love</dc:title>
  <dc:creator>Jan Bleckwedel</dc:creator>
  <cp:lastModifiedBy>jbleckwedel@icloud.com</cp:lastModifiedBy>
  <cp:revision>129</cp:revision>
  <dcterms:created xsi:type="dcterms:W3CDTF">2016-10-09T16:19:10Z</dcterms:created>
  <dcterms:modified xsi:type="dcterms:W3CDTF">2024-03-25T14:13:34Z</dcterms:modified>
</cp:coreProperties>
</file>